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notesMasterIdLst>
    <p:notesMasterId r:id="rId39"/>
  </p:notesMasterIdLst>
  <p:handoutMasterIdLst>
    <p:handoutMasterId r:id="rId40"/>
  </p:handoutMasterIdLst>
  <p:sldIdLst>
    <p:sldId id="323" r:id="rId3"/>
    <p:sldId id="327" r:id="rId4"/>
    <p:sldId id="328" r:id="rId5"/>
    <p:sldId id="307" r:id="rId6"/>
    <p:sldId id="309" r:id="rId7"/>
    <p:sldId id="310" r:id="rId8"/>
    <p:sldId id="311" r:id="rId9"/>
    <p:sldId id="325" r:id="rId10"/>
    <p:sldId id="312" r:id="rId11"/>
    <p:sldId id="313" r:id="rId12"/>
    <p:sldId id="315" r:id="rId13"/>
    <p:sldId id="316" r:id="rId14"/>
    <p:sldId id="317" r:id="rId15"/>
    <p:sldId id="319" r:id="rId16"/>
    <p:sldId id="320" r:id="rId17"/>
    <p:sldId id="326" r:id="rId18"/>
    <p:sldId id="322" r:id="rId19"/>
    <p:sldId id="324" r:id="rId20"/>
    <p:sldId id="285" r:id="rId21"/>
    <p:sldId id="286" r:id="rId22"/>
    <p:sldId id="287" r:id="rId23"/>
    <p:sldId id="288" r:id="rId24"/>
    <p:sldId id="289" r:id="rId25"/>
    <p:sldId id="291" r:id="rId26"/>
    <p:sldId id="292" r:id="rId27"/>
    <p:sldId id="290" r:id="rId28"/>
    <p:sldId id="295" r:id="rId29"/>
    <p:sldId id="296" r:id="rId30"/>
    <p:sldId id="294" r:id="rId31"/>
    <p:sldId id="293" r:id="rId32"/>
    <p:sldId id="297" r:id="rId33"/>
    <p:sldId id="299" r:id="rId34"/>
    <p:sldId id="298" r:id="rId35"/>
    <p:sldId id="301" r:id="rId36"/>
    <p:sldId id="303" r:id="rId37"/>
    <p:sldId id="30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EDBF53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8371" autoAdjust="0"/>
  </p:normalViewPr>
  <p:slideViewPr>
    <p:cSldViewPr>
      <p:cViewPr varScale="1">
        <p:scale>
          <a:sx n="79" d="100"/>
          <a:sy n="79" d="100"/>
        </p:scale>
        <p:origin x="-2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6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B8DF-24AD-4F40-BBFC-89725AEAF415}" type="datetimeFigureOut">
              <a:rPr lang="en-US" smtClean="0"/>
              <a:pPr/>
              <a:t>18/10/2014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DE-026B-4B56-8316-D39959E3BD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0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9D4B4-0EC2-42AE-ABEC-26842DCC58CF}" type="datetimeFigureOut">
              <a:rPr lang="en-US" smtClean="0"/>
              <a:pPr/>
              <a:t>18/10/2014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5E4-9E70-4B8C-B294-1B0219D999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Text Box 2"/>
          <p:cNvSpPr txBox="1"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595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494" y="4344358"/>
            <a:ext cx="5487013" cy="4114587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FFFFFF">
            <a:shade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957601"/>
            <a:ext cx="7772400" cy="860425"/>
          </a:xfrm>
        </p:spPr>
        <p:txBody>
          <a:bodyPr anchor="b" anchorCtr="0"/>
          <a:lstStyle>
            <a:lvl1pPr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676400"/>
            <a:ext cx="7753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90600"/>
            <a:ext cx="5111750" cy="46783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87" y="1295401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35600" y="593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503239"/>
            <a:ext cx="12192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3237"/>
            <a:ext cx="7162800" cy="627856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3200"/>
            <a:ext cx="8229600" cy="639762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229600" cy="437356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800" b="1"/>
            </a:lvl1pPr>
            <a:lvl2pPr marL="684213" indent="-227013">
              <a:lnSpc>
                <a:spcPts val="2600"/>
              </a:lnSpc>
              <a:defRPr sz="2400"/>
            </a:lvl2pPr>
            <a:lvl3pPr marL="1087438" indent="-173038">
              <a:lnSpc>
                <a:spcPts val="2600"/>
              </a:lnSpc>
              <a:defRPr sz="2000"/>
            </a:lvl3pPr>
            <a:lvl4pPr marL="1541463" indent="-169863">
              <a:lnSpc>
                <a:spcPts val="2600"/>
              </a:lnSpc>
              <a:defRPr sz="1600"/>
            </a:lvl4pPr>
            <a:lvl5pPr marL="2001838" indent="-173038">
              <a:lnSpc>
                <a:spcPts val="2600"/>
              </a:lnSpc>
              <a:defRPr sz="14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1200" y="1219200"/>
            <a:ext cx="81534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400" y="654180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477000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66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3200"/>
            <a:ext cx="8229600" cy="639762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229600" cy="437356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800" b="1"/>
            </a:lvl1pPr>
            <a:lvl2pPr marL="684213" indent="-227013">
              <a:lnSpc>
                <a:spcPts val="2600"/>
              </a:lnSpc>
              <a:defRPr sz="2400"/>
            </a:lvl2pPr>
            <a:lvl3pPr marL="1087438" indent="-173038">
              <a:lnSpc>
                <a:spcPts val="2600"/>
              </a:lnSpc>
              <a:defRPr sz="2000"/>
            </a:lvl3pPr>
            <a:lvl4pPr marL="1541463" indent="-169863">
              <a:lnSpc>
                <a:spcPts val="2600"/>
              </a:lnSpc>
              <a:defRPr sz="1600"/>
            </a:lvl4pPr>
            <a:lvl5pPr marL="2001838" indent="-173038">
              <a:lnSpc>
                <a:spcPts val="2600"/>
              </a:lnSpc>
              <a:defRPr sz="14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1200" y="1219200"/>
            <a:ext cx="81534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400" y="654180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477000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17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3200"/>
            <a:ext cx="8229600" cy="639762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229600" cy="4373563"/>
          </a:xfrm>
        </p:spPr>
        <p:txBody>
          <a:bodyPr/>
          <a:lstStyle>
            <a:lvl1pPr marL="0" indent="0">
              <a:lnSpc>
                <a:spcPts val="2600"/>
              </a:lnSpc>
              <a:buFontTx/>
              <a:buNone/>
              <a:defRPr sz="2800" b="1"/>
            </a:lvl1pPr>
            <a:lvl2pPr marL="684213" indent="-227013">
              <a:lnSpc>
                <a:spcPts val="2600"/>
              </a:lnSpc>
              <a:defRPr sz="2400"/>
            </a:lvl2pPr>
            <a:lvl3pPr marL="1087438" indent="-173038">
              <a:lnSpc>
                <a:spcPts val="2600"/>
              </a:lnSpc>
              <a:defRPr sz="2000"/>
            </a:lvl3pPr>
            <a:lvl4pPr marL="1541463" indent="-169863">
              <a:lnSpc>
                <a:spcPts val="2600"/>
              </a:lnSpc>
              <a:defRPr sz="1600"/>
            </a:lvl4pPr>
            <a:lvl5pPr marL="2001838" indent="-173038">
              <a:lnSpc>
                <a:spcPts val="2600"/>
              </a:lnSpc>
              <a:defRPr sz="14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31200" y="1219200"/>
            <a:ext cx="81534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400" y="654180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477000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46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0"/>
              </a:spcBef>
              <a:defRPr smtClean="0"/>
            </a:lvl1pPr>
          </a:lstStyle>
          <a:p>
            <a:pPr>
              <a:defRPr/>
            </a:pPr>
            <a:fld id="{1B31CC0A-4590-6D42-8F3A-0B8CEA1A1C77}" type="slidenum">
              <a:rPr lang="it-IT"/>
              <a:pPr>
                <a:defRPr/>
              </a:pPr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00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399"/>
            <a:ext cx="8305800" cy="4525965"/>
          </a:xfrm>
        </p:spPr>
        <p:txBody>
          <a:bodyPr/>
          <a:lstStyle>
            <a:lvl1pPr marL="1730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buFont typeface="Arial" pitchFamily="34" charset="0"/>
              <a:buChar char="•"/>
              <a:defRPr sz="2400" b="0"/>
            </a:lvl1pPr>
            <a:lvl2pPr marL="684213" indent="-22701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2000"/>
            </a:lvl2pPr>
            <a:lvl3pPr marL="10874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800"/>
            </a:lvl3pPr>
            <a:lvl4pPr marL="1541463" indent="-169863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600"/>
            </a:lvl4pPr>
            <a:lvl5pPr marL="2001838" indent="-173038">
              <a:lnSpc>
                <a:spcPts val="2600"/>
              </a:lnSpc>
              <a:buClr>
                <a:schemeClr val="accent3">
                  <a:lumMod val="50000"/>
                </a:schemeClr>
              </a:buClr>
              <a:defRPr sz="1400"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810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663" y="263525"/>
            <a:ext cx="7773987" cy="79057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125538"/>
            <a:ext cx="4171950" cy="518318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5538"/>
            <a:ext cx="4171950" cy="5183187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31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7178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3716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447801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3048000"/>
            <a:ext cx="2362200" cy="152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2971800" y="3048000"/>
            <a:ext cx="5715000" cy="152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762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28575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638800" y="3429000"/>
            <a:ext cx="2743200" cy="2544763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762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28575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638800" y="1447801"/>
            <a:ext cx="2743200" cy="1706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447801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" y="1752601"/>
            <a:ext cx="4040188" cy="4068763"/>
          </a:xfrm>
        </p:spPr>
        <p:txBody>
          <a:bodyPr/>
          <a:lstStyle>
            <a:lvl1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1pPr>
            <a:lvl2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2000"/>
            </a:lvl2pPr>
            <a:lvl3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800"/>
            </a:lvl3pPr>
            <a:lvl4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4pPr>
            <a:lvl5pPr>
              <a:lnSpc>
                <a:spcPct val="100000"/>
              </a:lnSpc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039" y="1752601"/>
            <a:ext cx="4041775" cy="4068763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0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1800"/>
            </a:lvl3pPr>
            <a:lvl4pPr>
              <a:buClr>
                <a:schemeClr val="bg1">
                  <a:lumMod val="95000"/>
                </a:schemeClr>
              </a:buClr>
              <a:defRPr sz="1600"/>
            </a:lvl4pPr>
            <a:lvl5pPr>
              <a:buClr>
                <a:schemeClr val="bg1">
                  <a:lumMod val="9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4494212" y="1447802"/>
            <a:ext cx="4040188" cy="304801"/>
          </a:xfrm>
          <a:solidFill>
            <a:schemeClr val="accent5">
              <a:lumMod val="20000"/>
              <a:lumOff val="80000"/>
              <a:alpha val="39000"/>
            </a:schemeClr>
          </a:solidFill>
        </p:spPr>
        <p:txBody>
          <a:bodyPr tIns="27432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200" y="808364"/>
            <a:ext cx="8229600" cy="505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653837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638075"/>
            <a:ext cx="2133600" cy="365125"/>
          </a:xfrm>
          <a:prstGeom prst="rect">
            <a:avLst/>
          </a:prstGeom>
        </p:spPr>
        <p:txBody>
          <a:bodyPr/>
          <a:lstStyle>
            <a:lvl1pPr algn="l">
              <a:defRPr sz="1200" b="1">
                <a:solidFill>
                  <a:schemeClr val="tx2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2895600"/>
            <a:ext cx="1219200" cy="106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667000"/>
            <a:ext cx="1447800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58" r:id="rId14"/>
    <p:sldLayoutId id="2147483659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Clr>
          <a:schemeClr val="bg1">
            <a:lumMod val="95000"/>
          </a:schemeClr>
        </a:buClr>
        <a:buFont typeface="Arial" pitchFamily="34" charset="0"/>
        <a:buChar char="•"/>
        <a:defRPr sz="3600" b="1" kern="1200" baseline="0">
          <a:solidFill>
            <a:schemeClr val="bg1"/>
          </a:solidFill>
          <a:latin typeface="+mj-lt"/>
          <a:ea typeface="+mj-ea"/>
          <a:cs typeface="Segoe UI" pitchFamily="34" charset="0"/>
        </a:defRPr>
      </a:lvl1pPr>
    </p:titleStyle>
    <p:bodyStyle>
      <a:lvl1pPr marL="173038" indent="-17303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Segoe UI" pitchFamily="34" charset="0"/>
        </a:defRPr>
      </a:lvl1pPr>
      <a:lvl2pPr marL="627063" indent="-169863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egoe UI" pitchFamily="34" charset="0"/>
        </a:defRPr>
      </a:lvl2pPr>
      <a:lvl3pPr marL="10302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egoe UI" pitchFamily="34" charset="0"/>
        </a:defRPr>
      </a:lvl3pPr>
      <a:lvl4pPr marL="1482725" indent="-111125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4pPr>
      <a:lvl5pPr marL="1944688" indent="-115888" algn="l" defTabSz="914400" rtl="0" eaLnBrk="1" latinLnBrk="0" hangingPunct="1">
        <a:lnSpc>
          <a:spcPct val="100000"/>
        </a:lnSpc>
        <a:spcBef>
          <a:spcPct val="20000"/>
        </a:spcBef>
        <a:buClr>
          <a:schemeClr val="bg1">
            <a:lumMod val="95000"/>
          </a:schemeClr>
        </a:buClr>
        <a:buSzPct val="7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600" y="1196975"/>
            <a:ext cx="7772400" cy="860425"/>
          </a:xfrm>
        </p:spPr>
        <p:txBody>
          <a:bodyPr/>
          <a:lstStyle/>
          <a:p>
            <a:r>
              <a:rPr lang="en-US" dirty="0" smtClean="0"/>
              <a:t>ISWC2014 Tutorial on </a:t>
            </a:r>
            <a:r>
              <a:rPr lang="en-US" dirty="0" smtClean="0">
                <a:solidFill>
                  <a:srgbClr val="EDBF53"/>
                </a:solidFill>
              </a:rPr>
              <a:t>Large </a:t>
            </a:r>
            <a:r>
              <a:rPr lang="en-US" dirty="0">
                <a:solidFill>
                  <a:srgbClr val="EDBF53"/>
                </a:solidFill>
              </a:rPr>
              <a:t>Scale Reasoning Over Semantic </a:t>
            </a:r>
            <a:r>
              <a:rPr lang="en-US" dirty="0" smtClean="0">
                <a:solidFill>
                  <a:srgbClr val="EDBF53"/>
                </a:solidFill>
              </a:rPr>
              <a:t>Data </a:t>
            </a:r>
            <a:endParaRPr lang="en-US" dirty="0">
              <a:solidFill>
                <a:srgbClr val="EDBF5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362200"/>
            <a:ext cx="7753800" cy="2057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Presenters: </a:t>
            </a:r>
          </a:p>
          <a:p>
            <a:r>
              <a:rPr lang="en-US" dirty="0" smtClean="0"/>
              <a:t>Jeff Z. Pan (University of  Aberdeen)</a:t>
            </a:r>
          </a:p>
          <a:p>
            <a:r>
              <a:rPr lang="en-US" dirty="0" err="1"/>
              <a:t>Raghava</a:t>
            </a:r>
            <a:r>
              <a:rPr lang="en-US" dirty="0"/>
              <a:t> </a:t>
            </a:r>
            <a:r>
              <a:rPr lang="en-US" dirty="0" err="1" smtClean="0"/>
              <a:t>Mutharaju</a:t>
            </a:r>
            <a:r>
              <a:rPr lang="en-US" dirty="0"/>
              <a:t> (Wright State </a:t>
            </a:r>
            <a:r>
              <a:rPr lang="en-US" dirty="0" smtClean="0"/>
              <a:t>University)</a:t>
            </a:r>
          </a:p>
          <a:p>
            <a:r>
              <a:rPr lang="en-US" dirty="0" err="1"/>
              <a:t>Ilias</a:t>
            </a:r>
            <a:r>
              <a:rPr lang="en-US" dirty="0"/>
              <a:t> </a:t>
            </a:r>
            <a:r>
              <a:rPr lang="en-US" dirty="0" err="1"/>
              <a:t>Tachmazidis</a:t>
            </a:r>
            <a:r>
              <a:rPr lang="en-US" dirty="0"/>
              <a:t> (University of </a:t>
            </a:r>
            <a:r>
              <a:rPr lang="en-US" dirty="0" err="1"/>
              <a:t>Huddersfield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Guilin Qi (Southeast University)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 descr="Screen Shot 2014-10-16 at 10.24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07374" cy="838200"/>
          </a:xfrm>
          <a:prstGeom prst="rect">
            <a:avLst/>
          </a:prstGeom>
        </p:spPr>
      </p:pic>
      <p:pic>
        <p:nvPicPr>
          <p:cNvPr id="4" name="Picture 3" descr="uniabd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359" y="5562600"/>
            <a:ext cx="2266167" cy="990600"/>
          </a:xfrm>
          <a:prstGeom prst="rect">
            <a:avLst/>
          </a:prstGeom>
        </p:spPr>
      </p:pic>
      <p:pic>
        <p:nvPicPr>
          <p:cNvPr id="6" name="Picture 5" descr="University_Huddersfield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6" y="5478987"/>
            <a:ext cx="1981200" cy="1302813"/>
          </a:xfrm>
          <a:prstGeom prst="rect">
            <a:avLst/>
          </a:prstGeom>
        </p:spPr>
      </p:pic>
      <p:pic>
        <p:nvPicPr>
          <p:cNvPr id="7" name="Picture 6" descr="uw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91200"/>
            <a:ext cx="1953863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5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39762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The need for bridging the gap between data and queries </a:t>
            </a:r>
            <a:endParaRPr lang="en-GB" dirty="0"/>
          </a:p>
        </p:txBody>
      </p:sp>
      <p:pic>
        <p:nvPicPr>
          <p:cNvPr id="5" name="Picture 4" descr="Facebook_Open_Graph_ShopTa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62600" y="1143000"/>
            <a:ext cx="2962612" cy="2156093"/>
          </a:xfrm>
          <a:prstGeom prst="rect">
            <a:avLst/>
          </a:prstGeom>
        </p:spPr>
      </p:pic>
      <p:pic>
        <p:nvPicPr>
          <p:cNvPr id="6" name="Picture 5" descr="the-knowledge-graph-in-ac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3814800"/>
            <a:ext cx="3124200" cy="2343150"/>
          </a:xfrm>
          <a:prstGeom prst="rect">
            <a:avLst/>
          </a:prstGeom>
        </p:spPr>
      </p:pic>
      <p:pic>
        <p:nvPicPr>
          <p:cNvPr id="7" name="Picture 6" descr="jeopardywats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1219200"/>
            <a:ext cx="3522133" cy="198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0600" y="3276600"/>
            <a:ext cx="213391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Question Answering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5726668"/>
            <a:ext cx="2057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375439"/>
                </a:solidFill>
              </a:rPr>
              <a:t>Semantic Search</a:t>
            </a:r>
            <a:endParaRPr lang="en-GB" b="1" dirty="0">
              <a:solidFill>
                <a:srgbClr val="375439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8400" y="3352800"/>
            <a:ext cx="19812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375439"/>
                </a:solidFill>
              </a:rPr>
              <a:t>Social Discovery</a:t>
            </a:r>
            <a:endParaRPr lang="en-GB" b="1" dirty="0">
              <a:solidFill>
                <a:srgbClr val="375439"/>
              </a:solidFill>
            </a:endParaRPr>
          </a:p>
        </p:txBody>
      </p:sp>
      <p:pic>
        <p:nvPicPr>
          <p:cNvPr id="13" name="Content Placeholder 12" descr="slide-1-728.jpg"/>
          <p:cNvPicPr>
            <a:picLocks noGrp="1" noChangeAspect="1"/>
          </p:cNvPicPr>
          <p:nvPr>
            <p:ph idx="1"/>
          </p:nvPr>
        </p:nvPicPr>
        <p:blipFill>
          <a:blip r:embed="rId5" cstate="print"/>
          <a:srcRect l="6044" t="2934" r="7418" b="29300"/>
          <a:stretch>
            <a:fillRect/>
          </a:stretch>
        </p:blipFill>
        <p:spPr>
          <a:xfrm>
            <a:off x="5257800" y="3886200"/>
            <a:ext cx="3373395" cy="1981200"/>
          </a:xfrm>
        </p:spPr>
      </p:pic>
      <p:sp>
        <p:nvSpPr>
          <p:cNvPr id="14" name="TextBox 13"/>
          <p:cNvSpPr txBox="1"/>
          <p:nvPr/>
        </p:nvSpPr>
        <p:spPr>
          <a:xfrm>
            <a:off x="6248400" y="5943600"/>
            <a:ext cx="19050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375439"/>
                </a:solidFill>
              </a:rPr>
              <a:t>Digital Economy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8610600" y="6553200"/>
            <a:ext cx="1328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108000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A0AA620-25EA-AC41-B7E0-FE7A5DF6EEE2}" type="slidenum">
              <a:rPr lang="it-IT" sz="1600" b="1">
                <a:solidFill>
                  <a:srgbClr val="FF9900"/>
                </a:solidFill>
              </a:rPr>
              <a:pPr algn="r"/>
              <a:t>10</a:t>
            </a:fld>
            <a:endParaRPr lang="it-IT" sz="16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89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Reasoning with RDF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342157"/>
            <a:ext cx="8496300" cy="5183187"/>
          </a:xfrm>
        </p:spPr>
        <p:txBody>
          <a:bodyPr/>
          <a:lstStyle/>
          <a:p>
            <a:r>
              <a:rPr lang="en-US" sz="2800" dirty="0" smtClean="0">
                <a:solidFill>
                  <a:srgbClr val="FF6600"/>
                </a:solidFill>
              </a:rPr>
              <a:t>[rdfs2]</a:t>
            </a:r>
          </a:p>
          <a:p>
            <a:pPr lvl="1"/>
            <a:r>
              <a:rPr lang="en-US" sz="2400" dirty="0" smtClean="0"/>
              <a:t>[p </a:t>
            </a:r>
            <a:r>
              <a:rPr lang="en-US" sz="2400" dirty="0" err="1" smtClean="0"/>
              <a:t>rdfs:domain</a:t>
            </a:r>
            <a:r>
              <a:rPr lang="en-US" sz="2400" dirty="0" smtClean="0"/>
              <a:t> C .] [a p b .] =&gt; [a </a:t>
            </a:r>
            <a:r>
              <a:rPr lang="en-US" sz="2400" dirty="0" err="1" smtClean="0"/>
              <a:t>rdf:type</a:t>
            </a:r>
            <a:r>
              <a:rPr lang="en-US" sz="2400" dirty="0" smtClean="0"/>
              <a:t> C .]</a:t>
            </a:r>
          </a:p>
          <a:p>
            <a:r>
              <a:rPr lang="en-US" sz="2800" dirty="0" smtClean="0">
                <a:solidFill>
                  <a:srgbClr val="FF6600"/>
                </a:solidFill>
              </a:rPr>
              <a:t>[rdfs3]</a:t>
            </a:r>
          </a:p>
          <a:p>
            <a:pPr lvl="1"/>
            <a:r>
              <a:rPr lang="en-US" sz="2400" dirty="0"/>
              <a:t>[p </a:t>
            </a:r>
            <a:r>
              <a:rPr lang="en-US" sz="2400" dirty="0" err="1" smtClean="0"/>
              <a:t>rdfs:range</a:t>
            </a:r>
            <a:r>
              <a:rPr lang="en-US" sz="2400" dirty="0" smtClean="0"/>
              <a:t> D </a:t>
            </a:r>
            <a:r>
              <a:rPr lang="en-US" sz="2400" dirty="0"/>
              <a:t>.] [a p b .] =&gt; </a:t>
            </a:r>
            <a:r>
              <a:rPr lang="en-US" sz="2400" dirty="0" smtClean="0"/>
              <a:t>[b </a:t>
            </a:r>
            <a:r>
              <a:rPr lang="en-US" sz="2400" dirty="0" err="1"/>
              <a:t>rdf:type</a:t>
            </a:r>
            <a:r>
              <a:rPr lang="en-US" sz="2400" dirty="0"/>
              <a:t> D</a:t>
            </a:r>
            <a:r>
              <a:rPr lang="en-US" sz="2400" dirty="0" smtClean="0"/>
              <a:t> </a:t>
            </a:r>
            <a:r>
              <a:rPr lang="en-US" sz="2400" dirty="0"/>
              <a:t>.</a:t>
            </a:r>
            <a:r>
              <a:rPr lang="en-US" sz="2400" dirty="0" smtClean="0"/>
              <a:t>]</a:t>
            </a:r>
          </a:p>
          <a:p>
            <a:r>
              <a:rPr lang="en-US" sz="2800" dirty="0" smtClean="0">
                <a:solidFill>
                  <a:srgbClr val="FF6600"/>
                </a:solidFill>
              </a:rPr>
              <a:t>[rdfs5]</a:t>
            </a:r>
          </a:p>
          <a:p>
            <a:pPr lvl="1"/>
            <a:r>
              <a:rPr lang="en-US" sz="2400" dirty="0" smtClean="0"/>
              <a:t>[p1 </a:t>
            </a:r>
            <a:r>
              <a:rPr lang="en-US" sz="2400" dirty="0" err="1" smtClean="0"/>
              <a:t>rdfs:subPropertyOf</a:t>
            </a:r>
            <a:r>
              <a:rPr lang="en-US" sz="2400" dirty="0" smtClean="0"/>
              <a:t> p2 .] [p2 </a:t>
            </a:r>
            <a:r>
              <a:rPr lang="en-US" sz="2400" dirty="0" err="1" smtClean="0"/>
              <a:t>rdfs:subPropertyOf</a:t>
            </a:r>
            <a:r>
              <a:rPr lang="en-US" sz="2400" dirty="0" smtClean="0"/>
              <a:t> p3 .] =&gt; 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[p1 </a:t>
            </a:r>
            <a:r>
              <a:rPr lang="en-US" sz="2400" dirty="0" err="1" smtClean="0"/>
              <a:t>rdfs:subPropertyOf</a:t>
            </a:r>
            <a:r>
              <a:rPr lang="en-US" sz="2400" dirty="0" smtClean="0"/>
              <a:t> p3 .]</a:t>
            </a:r>
          </a:p>
          <a:p>
            <a:endParaRPr lang="en-US" sz="2800" dirty="0"/>
          </a:p>
          <a:p>
            <a:pPr marL="457200" lvl="1" indent="0">
              <a:buNone/>
            </a:pPr>
            <a:r>
              <a:rPr lang="en-US" sz="2400" dirty="0"/>
              <a:t>   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580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Reasoning with RDF Schema(</a:t>
            </a:r>
            <a:r>
              <a:rPr lang="en-US" dirty="0" smtClean="0"/>
              <a:t>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558181"/>
            <a:ext cx="8496300" cy="5183187"/>
          </a:xfrm>
        </p:spPr>
        <p:txBody>
          <a:bodyPr/>
          <a:lstStyle/>
          <a:p>
            <a:pPr marL="400050" indent="-342900"/>
            <a:r>
              <a:rPr lang="en-US" sz="2800" dirty="0">
                <a:solidFill>
                  <a:srgbClr val="FF6600"/>
                </a:solidFill>
              </a:rPr>
              <a:t>[rdfs7]</a:t>
            </a:r>
          </a:p>
          <a:p>
            <a:pPr lvl="1"/>
            <a:r>
              <a:rPr lang="en-US" sz="2400" dirty="0"/>
              <a:t>[p1 </a:t>
            </a:r>
            <a:r>
              <a:rPr lang="en-US" sz="2400" dirty="0" err="1"/>
              <a:t>rdfs:subPropertyOf</a:t>
            </a:r>
            <a:r>
              <a:rPr lang="en-US" sz="2400" dirty="0"/>
              <a:t> p2 .] [a p1 b .] =&gt; [a p2 b .]</a:t>
            </a:r>
          </a:p>
          <a:p>
            <a:r>
              <a:rPr lang="en-US" sz="2800" dirty="0" smtClean="0">
                <a:solidFill>
                  <a:srgbClr val="FF6600"/>
                </a:solidFill>
              </a:rPr>
              <a:t>[rdfs9]</a:t>
            </a:r>
          </a:p>
          <a:p>
            <a:pPr lvl="1"/>
            <a:r>
              <a:rPr lang="en-US" sz="2400" dirty="0" smtClean="0"/>
              <a:t>[C </a:t>
            </a:r>
            <a:r>
              <a:rPr lang="en-US" sz="2400" dirty="0" err="1" smtClean="0"/>
              <a:t>rdfs:subClassOf</a:t>
            </a:r>
            <a:r>
              <a:rPr lang="en-US" sz="2400" dirty="0" smtClean="0"/>
              <a:t> </a:t>
            </a:r>
            <a:r>
              <a:rPr lang="en-US" sz="2400" dirty="0"/>
              <a:t>D</a:t>
            </a:r>
            <a:r>
              <a:rPr lang="en-US" sz="2400" dirty="0" smtClean="0"/>
              <a:t> .] [b </a:t>
            </a:r>
            <a:r>
              <a:rPr lang="en-US" sz="2400" dirty="0" err="1" smtClean="0"/>
              <a:t>rdf:type</a:t>
            </a:r>
            <a:r>
              <a:rPr lang="en-US" sz="2400" dirty="0" smtClean="0"/>
              <a:t> </a:t>
            </a:r>
            <a:r>
              <a:rPr lang="en-US" sz="2400" dirty="0"/>
              <a:t>C</a:t>
            </a:r>
            <a:r>
              <a:rPr lang="en-US" sz="2400" dirty="0" smtClean="0"/>
              <a:t> .] =&gt; [b </a:t>
            </a:r>
            <a:r>
              <a:rPr lang="en-US" sz="2400" dirty="0" err="1" smtClean="0"/>
              <a:t>rdf:type</a:t>
            </a:r>
            <a:r>
              <a:rPr lang="en-US" sz="2400" dirty="0" smtClean="0"/>
              <a:t> D .]</a:t>
            </a:r>
          </a:p>
          <a:p>
            <a:r>
              <a:rPr lang="en-US" sz="2800" dirty="0" smtClean="0">
                <a:solidFill>
                  <a:srgbClr val="FF6600"/>
                </a:solidFill>
              </a:rPr>
              <a:t>[rdfs11]</a:t>
            </a:r>
          </a:p>
          <a:p>
            <a:pPr lvl="1"/>
            <a:r>
              <a:rPr lang="en-US" sz="2400" dirty="0" smtClean="0"/>
              <a:t>[C1 </a:t>
            </a:r>
            <a:r>
              <a:rPr lang="en-US" sz="2400" dirty="0" err="1" smtClean="0"/>
              <a:t>rdfs:subClassOf</a:t>
            </a:r>
            <a:r>
              <a:rPr lang="en-US" sz="2400" dirty="0" smtClean="0"/>
              <a:t> C2 .] [C2 </a:t>
            </a:r>
            <a:r>
              <a:rPr lang="en-US" sz="2400" dirty="0" err="1"/>
              <a:t>rdfs:subClassOf</a:t>
            </a:r>
            <a:r>
              <a:rPr lang="en-US" sz="2400" dirty="0"/>
              <a:t> </a:t>
            </a:r>
            <a:r>
              <a:rPr lang="en-US" sz="2400" dirty="0" smtClean="0"/>
              <a:t>C3 .] =&gt; </a:t>
            </a:r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[C1 </a:t>
            </a:r>
            <a:r>
              <a:rPr lang="en-US" sz="2400" dirty="0" err="1"/>
              <a:t>rdfs:subClassOf</a:t>
            </a:r>
            <a:r>
              <a:rPr lang="en-US" sz="2400" dirty="0"/>
              <a:t> </a:t>
            </a:r>
            <a:r>
              <a:rPr lang="en-US" sz="2400" dirty="0" smtClean="0"/>
              <a:t>C3 .] </a:t>
            </a:r>
          </a:p>
          <a:p>
            <a:endParaRPr lang="en-US" sz="2800" dirty="0"/>
          </a:p>
          <a:p>
            <a:pPr marL="457200" lvl="1" indent="0">
              <a:buNone/>
            </a:pPr>
            <a:r>
              <a:rPr lang="en-US" sz="2400" dirty="0"/>
              <a:t>    </a:t>
            </a:r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338235" y="43180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6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Example: Reasoning with RDF Schema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340768"/>
            <a:ext cx="8496300" cy="496795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Example entailment rule </a:t>
            </a:r>
            <a:r>
              <a:rPr lang="en-US" sz="2800" dirty="0" smtClean="0">
                <a:solidFill>
                  <a:srgbClr val="FF6600"/>
                </a:solidFill>
              </a:rPr>
              <a:t>[rdfs9]</a:t>
            </a:r>
            <a:r>
              <a:rPr lang="en-US" sz="2800" dirty="0" smtClean="0"/>
              <a:t>: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[b </a:t>
            </a:r>
            <a:r>
              <a:rPr lang="en-US" sz="2800" dirty="0" err="1" smtClean="0">
                <a:solidFill>
                  <a:srgbClr val="FFFF00"/>
                </a:solidFill>
              </a:rPr>
              <a:t>rdf:type</a:t>
            </a:r>
            <a:r>
              <a:rPr lang="en-US" sz="2800" dirty="0" smtClean="0">
                <a:solidFill>
                  <a:srgbClr val="FFFF00"/>
                </a:solidFill>
              </a:rPr>
              <a:t> C .], [C </a:t>
            </a:r>
            <a:r>
              <a:rPr lang="en-US" sz="2800" dirty="0" err="1" smtClean="0">
                <a:solidFill>
                  <a:srgbClr val="FFFF00"/>
                </a:solidFill>
              </a:rPr>
              <a:t>rdfs:subClassOf</a:t>
            </a:r>
            <a:r>
              <a:rPr lang="en-US" sz="2800" dirty="0" smtClean="0">
                <a:solidFill>
                  <a:srgbClr val="FFFF00"/>
                </a:solidFill>
              </a:rPr>
              <a:t> D .] =&gt; [b </a:t>
            </a:r>
            <a:r>
              <a:rPr lang="en-US" sz="2800" dirty="0" err="1" smtClean="0">
                <a:solidFill>
                  <a:srgbClr val="FFFF00"/>
                </a:solidFill>
              </a:rPr>
              <a:t>rdf:type</a:t>
            </a:r>
            <a:r>
              <a:rPr lang="en-US" sz="2800" dirty="0" smtClean="0">
                <a:solidFill>
                  <a:srgbClr val="FFFF00"/>
                </a:solidFill>
              </a:rPr>
              <a:t> D .]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 smtClean="0"/>
              <a:t>Given</a:t>
            </a:r>
          </a:p>
          <a:p>
            <a:pPr marL="0" indent="0">
              <a:buNone/>
            </a:pPr>
            <a:r>
              <a:rPr lang="en-US" sz="2800" dirty="0"/>
              <a:t>[csd:p001 </a:t>
            </a:r>
            <a:r>
              <a:rPr lang="en-US" sz="2800" dirty="0" err="1"/>
              <a:t>rdf:type</a:t>
            </a:r>
            <a:r>
              <a:rPr lang="en-US" sz="2800" dirty="0"/>
              <a:t> </a:t>
            </a:r>
            <a:r>
              <a:rPr lang="en-US" sz="2800" dirty="0" err="1"/>
              <a:t>csd:Student</a:t>
            </a:r>
            <a:r>
              <a:rPr lang="en-US" sz="2800" dirty="0"/>
              <a:t> .]</a:t>
            </a:r>
          </a:p>
          <a:p>
            <a:pPr marL="0" indent="0">
              <a:buNone/>
            </a:pPr>
            <a:r>
              <a:rPr lang="en-US" sz="2800" dirty="0" smtClean="0"/>
              <a:t>[</a:t>
            </a:r>
            <a:r>
              <a:rPr lang="en-US" sz="2800" dirty="0" err="1" smtClean="0"/>
              <a:t>csd:Student</a:t>
            </a:r>
            <a:r>
              <a:rPr lang="en-US" sz="2800" dirty="0" smtClean="0"/>
              <a:t> </a:t>
            </a:r>
            <a:r>
              <a:rPr lang="en-US" sz="2800" dirty="0" err="1" smtClean="0"/>
              <a:t>rdfs:subClassOf</a:t>
            </a:r>
            <a:r>
              <a:rPr lang="en-US" sz="2800" dirty="0" smtClean="0"/>
              <a:t> </a:t>
            </a:r>
            <a:r>
              <a:rPr lang="en-US" sz="2800" dirty="0" err="1" smtClean="0"/>
              <a:t>csd:Person</a:t>
            </a:r>
            <a:r>
              <a:rPr lang="en-US" sz="2800" dirty="0" smtClean="0"/>
              <a:t>.]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by applying the above rule, we have </a:t>
            </a:r>
          </a:p>
          <a:p>
            <a:pPr marL="0" indent="0">
              <a:buNone/>
            </a:pPr>
            <a:r>
              <a:rPr lang="en-US" sz="2800" dirty="0" smtClean="0"/>
              <a:t>[csd:p001 </a:t>
            </a:r>
            <a:r>
              <a:rPr lang="en-US" sz="2800" dirty="0" err="1" smtClean="0"/>
              <a:t>rdf:type</a:t>
            </a:r>
            <a:r>
              <a:rPr lang="en-US" sz="2800" dirty="0" smtClean="0"/>
              <a:t> </a:t>
            </a:r>
            <a:r>
              <a:rPr lang="en-US" sz="2800" dirty="0" err="1" smtClean="0"/>
              <a:t>csd:Person</a:t>
            </a:r>
            <a:r>
              <a:rPr lang="en-US" sz="2800" dirty="0" smtClean="0"/>
              <a:t>.]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723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How about Primary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RDF is NOT expressive enough to represent primary key</a:t>
            </a:r>
          </a:p>
          <a:p>
            <a:r>
              <a:rPr lang="en-US" sz="2800" dirty="0" smtClean="0"/>
              <a:t>We need OWL (Web Ontology Language) for representing primary keys</a:t>
            </a:r>
          </a:p>
          <a:p>
            <a:endParaRPr lang="en-US" sz="2800" dirty="0" smtClean="0"/>
          </a:p>
          <a:p>
            <a:r>
              <a:rPr lang="en-US" sz="2800" dirty="0" smtClean="0"/>
              <a:t>Example with Friend Of a Friend (</a:t>
            </a:r>
            <a:r>
              <a:rPr lang="en-US" sz="2800" dirty="0" err="1" smtClean="0"/>
              <a:t>FoaF</a:t>
            </a:r>
            <a:r>
              <a:rPr lang="en-US" sz="2800" dirty="0" smtClean="0"/>
              <a:t>) ontology</a:t>
            </a:r>
          </a:p>
          <a:p>
            <a:pPr lvl="1"/>
            <a:r>
              <a:rPr lang="en-US" sz="2800" dirty="0" err="1" smtClean="0"/>
              <a:t>f</a:t>
            </a:r>
            <a:r>
              <a:rPr lang="en-US" sz="2800" dirty="0" err="1"/>
              <a:t>oaf:OnlineAccount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6600"/>
                </a:solidFill>
              </a:rPr>
              <a:t>owl:hasKey</a:t>
            </a:r>
            <a:r>
              <a:rPr lang="en-US" sz="2800" dirty="0">
                <a:solidFill>
                  <a:srgbClr val="FF66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800" dirty="0" smtClean="0"/>
              <a:t>		(</a:t>
            </a:r>
            <a:r>
              <a:rPr lang="en-US" sz="2800" dirty="0" err="1"/>
              <a:t>foaf:accountName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		 </a:t>
            </a:r>
            <a:r>
              <a:rPr lang="en-US" sz="2800" dirty="0" err="1" smtClean="0"/>
              <a:t>foaf:accountServiceHomepage</a:t>
            </a:r>
            <a:r>
              <a:rPr lang="en-US" sz="2800" dirty="0"/>
              <a:t>)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3443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GB" dirty="0" smtClean="0"/>
              <a:t>OWL Profiles and Reasoning</a:t>
            </a:r>
            <a:endParaRPr lang="en-GB" dirty="0"/>
          </a:p>
        </p:txBody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0" y="914400"/>
            <a:ext cx="5943600" cy="4978400"/>
          </a:xfrm>
        </p:spPr>
        <p:txBody>
          <a:bodyPr>
            <a:normAutofit fontScale="85000" lnSpcReduction="10000"/>
          </a:bodyPr>
          <a:lstStyle/>
          <a:p>
            <a:pPr marL="342900" indent="-342900" defTabSz="914400"/>
            <a:endParaRPr lang="en-GB" dirty="0" smtClean="0"/>
          </a:p>
          <a:p>
            <a:pPr marL="342900" indent="-342900" defTabSz="914400"/>
            <a:r>
              <a:rPr lang="en-GB" dirty="0" smtClean="0"/>
              <a:t>Current version of OWL is OWL 2</a:t>
            </a:r>
          </a:p>
          <a:p>
            <a:pPr marL="796925" lvl="1" indent="-342900"/>
            <a:r>
              <a:rPr lang="en-GB" dirty="0" smtClean="0"/>
              <a:t>Based on Description Logics (DLs)</a:t>
            </a:r>
          </a:p>
          <a:p>
            <a:pPr marL="342900" indent="-342900" defTabSz="914400"/>
            <a:r>
              <a:rPr lang="en-GB" dirty="0" smtClean="0"/>
              <a:t>OWL 2 has three tractable (with low computational complexity ) profiles</a:t>
            </a:r>
          </a:p>
          <a:p>
            <a:pPr marL="742950" lvl="1" indent="-342900" defTabSz="914400"/>
            <a:r>
              <a:rPr lang="en-GB" dirty="0" smtClean="0"/>
              <a:t>OWL 2 EL: schema reasoning, instance reasoning and query answering</a:t>
            </a:r>
          </a:p>
          <a:p>
            <a:pPr marL="742950" lvl="1" indent="-342900" defTabSz="914400"/>
            <a:r>
              <a:rPr lang="en-GB" dirty="0" smtClean="0"/>
              <a:t>OWL 2 QL: query answering</a:t>
            </a:r>
          </a:p>
          <a:p>
            <a:pPr marL="742950" lvl="1" indent="-342900" defTabSz="914400"/>
            <a:r>
              <a:rPr lang="en-GB" dirty="0" smtClean="0"/>
              <a:t>OWL 2 RL: the “rule fragment” of OWL 2</a:t>
            </a:r>
          </a:p>
          <a:p>
            <a:pPr marL="342900" indent="-342900" defTabSz="914400"/>
            <a:r>
              <a:rPr lang="en-GB" dirty="0" smtClean="0"/>
              <a:t>Unions of any of the two profiles are no longer tractable </a:t>
            </a:r>
          </a:p>
          <a:p>
            <a:pPr marL="742950" lvl="1" indent="-342900" defTabSz="914400"/>
            <a:endParaRPr lang="en-GB" dirty="0" smtClean="0"/>
          </a:p>
        </p:txBody>
      </p:sp>
      <p:pic>
        <p:nvPicPr>
          <p:cNvPr id="5" name="Picture 4" descr="Screen shot 2011-11-06 at 11.09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438400"/>
            <a:ext cx="3095902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4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9188" y="406400"/>
            <a:ext cx="7773987" cy="790575"/>
          </a:xfrm>
        </p:spPr>
        <p:txBody>
          <a:bodyPr/>
          <a:lstStyle/>
          <a:p>
            <a:pPr defTabSz="914400">
              <a:buNone/>
            </a:pPr>
            <a:r>
              <a:rPr lang="en-GB" sz="3800" dirty="0">
                <a:ea typeface="Arial" charset="0"/>
                <a:cs typeface="Arial" charset="0"/>
              </a:rPr>
              <a:t>DL </a:t>
            </a:r>
            <a:r>
              <a:rPr lang="en-GB" sz="3800" dirty="0" smtClean="0">
                <a:ea typeface="Arial" charset="0"/>
                <a:cs typeface="Arial" charset="0"/>
              </a:rPr>
              <a:t>Interpretation and Reasoning</a:t>
            </a:r>
            <a:endParaRPr lang="en-GB" sz="3800" dirty="0">
              <a:ea typeface="Arial" charset="0"/>
              <a:cs typeface="Arial" charset="0"/>
            </a:endParaRPr>
          </a:p>
        </p:txBody>
      </p:sp>
      <p:sp>
        <p:nvSpPr>
          <p:cNvPr id="68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55576" y="1268760"/>
            <a:ext cx="8388424" cy="4623791"/>
          </a:xfrm>
        </p:spPr>
        <p:txBody>
          <a:bodyPr>
            <a:normAutofit/>
          </a:bodyPr>
          <a:lstStyle/>
          <a:p>
            <a:pPr defTabSz="914400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ea typeface="Arial" charset="0"/>
                <a:cs typeface="Arial" charset="0"/>
              </a:rPr>
              <a:t>An </a:t>
            </a:r>
            <a:r>
              <a:rPr lang="en-GB" sz="2800" dirty="0">
                <a:ea typeface="Arial" charset="0"/>
                <a:cs typeface="Arial" charset="0"/>
              </a:rPr>
              <a:t>interpretation </a:t>
            </a:r>
            <a:r>
              <a:rPr lang="en-GB" sz="2800" b="1" dirty="0">
                <a:latin typeface="cmsy10" pitchFamily="34" charset="0"/>
              </a:rPr>
              <a:t>I</a:t>
            </a:r>
            <a:r>
              <a:rPr lang="en-GB" sz="2800" dirty="0">
                <a:ea typeface="Arial" charset="0"/>
                <a:cs typeface="Arial" charset="0"/>
              </a:rPr>
              <a:t> is</a:t>
            </a:r>
            <a:r>
              <a:rPr lang="en-GB" sz="2800" dirty="0" smtClean="0">
                <a:ea typeface="Arial" charset="0"/>
                <a:cs typeface="Arial" charset="0"/>
              </a:rPr>
              <a:t> written </a:t>
            </a:r>
            <a:r>
              <a:rPr lang="en-GB" sz="2800" dirty="0">
                <a:ea typeface="Arial" charset="0"/>
                <a:cs typeface="Arial" charset="0"/>
              </a:rPr>
              <a:t>as</a:t>
            </a:r>
            <a:r>
              <a:rPr lang="en-GB" sz="2800" dirty="0" smtClean="0">
                <a:ea typeface="Arial" charset="0"/>
                <a:cs typeface="Arial" charset="0"/>
              </a:rPr>
              <a:t> </a:t>
            </a:r>
            <a:r>
              <a:rPr lang="en-GB" sz="2800" b="1" dirty="0" smtClean="0">
                <a:solidFill>
                  <a:srgbClr val="FF9900"/>
                </a:solidFill>
                <a:latin typeface="Modern No. 20" charset="0"/>
              </a:rPr>
              <a:t>(</a:t>
            </a:r>
            <a:r>
              <a:rPr lang="en-GB" sz="2800" b="1" dirty="0" smtClean="0">
                <a:solidFill>
                  <a:srgbClr val="FF9900"/>
                </a:solidFill>
                <a:latin typeface="Symbol" charset="2"/>
              </a:rPr>
              <a:t>D</a:t>
            </a:r>
            <a:r>
              <a:rPr lang="en-GB" sz="2800" b="1" baseline="30000" dirty="0" smtClean="0">
                <a:solidFill>
                  <a:srgbClr val="FF9900"/>
                </a:solidFill>
                <a:latin typeface="cmsy10" pitchFamily="34" charset="0"/>
              </a:rPr>
              <a:t>I</a:t>
            </a:r>
            <a:r>
              <a:rPr lang="en-GB" sz="2800" b="1" dirty="0" smtClean="0">
                <a:solidFill>
                  <a:srgbClr val="FF9900"/>
                </a:solidFill>
                <a:latin typeface="Modern No. 20" charset="0"/>
              </a:rPr>
              <a:t>, </a:t>
            </a:r>
            <a:r>
              <a:rPr lang="en-GB" sz="2800" b="1" dirty="0" smtClean="0">
                <a:solidFill>
                  <a:srgbClr val="FF9900"/>
                </a:solidFill>
                <a:latin typeface="Wingdings"/>
                <a:ea typeface="Wingdings"/>
                <a:cs typeface="Wingdings"/>
              </a:rPr>
              <a:t></a:t>
            </a:r>
            <a:r>
              <a:rPr lang="en-GB" sz="2800" b="1" baseline="30000" dirty="0" smtClean="0">
                <a:solidFill>
                  <a:srgbClr val="FF9900"/>
                </a:solidFill>
                <a:latin typeface="cmsy10" pitchFamily="34" charset="0"/>
              </a:rPr>
              <a:t>I</a:t>
            </a:r>
            <a:r>
              <a:rPr lang="en-GB" sz="2800" b="1" dirty="0" smtClean="0">
                <a:solidFill>
                  <a:srgbClr val="FF9900"/>
                </a:solidFill>
                <a:latin typeface="Modern No. 20" charset="0"/>
              </a:rPr>
              <a:t>) </a:t>
            </a:r>
            <a:r>
              <a:rPr lang="en-GB" sz="2800" b="1" dirty="0" smtClean="0">
                <a:solidFill>
                  <a:srgbClr val="FF9900"/>
                </a:solidFill>
                <a:ea typeface="Arial" charset="0"/>
                <a:cs typeface="Arial" charset="0"/>
              </a:rPr>
              <a:t> </a:t>
            </a:r>
            <a:endParaRPr lang="en-GB" sz="2800" b="1" dirty="0">
              <a:solidFill>
                <a:srgbClr val="FF9900"/>
              </a:solidFill>
              <a:ea typeface="Arial" charset="0"/>
              <a:cs typeface="Arial" charset="0"/>
            </a:endParaRPr>
          </a:p>
          <a:p>
            <a:pPr marL="742950" lvl="1" indent="-285750" defTabSz="914400">
              <a:spcBef>
                <a:spcPct val="0"/>
              </a:spcBef>
              <a:spcAft>
                <a:spcPct val="0"/>
              </a:spcAft>
              <a:buFont typeface="Times New Roman" charset="0"/>
              <a:buChar char="–"/>
            </a:pPr>
            <a:r>
              <a:rPr lang="en-GB" sz="2400" dirty="0">
                <a:latin typeface="Symbol" charset="2"/>
              </a:rPr>
              <a:t>D</a:t>
            </a:r>
            <a:r>
              <a:rPr lang="en-GB" sz="2400" b="1" baseline="30000" dirty="0">
                <a:latin typeface="cmsy10" pitchFamily="34" charset="0"/>
              </a:rPr>
              <a:t>I</a:t>
            </a:r>
            <a:r>
              <a:rPr lang="en-GB" sz="2400" dirty="0">
                <a:ea typeface="Arial" charset="0"/>
                <a:cs typeface="Arial" charset="0"/>
              </a:rPr>
              <a:t>  is the </a:t>
            </a:r>
            <a:r>
              <a:rPr lang="en-GB" sz="2400" b="1" dirty="0">
                <a:solidFill>
                  <a:srgbClr val="FF9900"/>
                </a:solidFill>
                <a:ea typeface="Arial" charset="0"/>
                <a:cs typeface="Arial" charset="0"/>
              </a:rPr>
              <a:t>domain </a:t>
            </a:r>
            <a:r>
              <a:rPr lang="en-GB" sz="2400" b="1" dirty="0" smtClean="0">
                <a:solidFill>
                  <a:srgbClr val="FF9900"/>
                </a:solidFill>
                <a:ea typeface="Arial" charset="0"/>
                <a:cs typeface="Arial" charset="0"/>
              </a:rPr>
              <a:t> </a:t>
            </a:r>
            <a:r>
              <a:rPr lang="en-GB" sz="2400" dirty="0" smtClean="0">
                <a:ea typeface="Arial" charset="0"/>
                <a:cs typeface="Arial" charset="0"/>
              </a:rPr>
              <a:t>(</a:t>
            </a:r>
            <a:r>
              <a:rPr lang="en-GB" sz="2400" dirty="0" smtClean="0"/>
              <a:t>similar to universal set)</a:t>
            </a:r>
            <a:endParaRPr lang="en-GB" sz="2400" dirty="0" smtClean="0">
              <a:ea typeface="Arial" charset="0"/>
              <a:cs typeface="Arial" charset="0"/>
            </a:endParaRPr>
          </a:p>
          <a:p>
            <a:pPr marL="742950" lvl="1" indent="-285750" defTabSz="914400">
              <a:spcBef>
                <a:spcPct val="0"/>
              </a:spcBef>
              <a:spcAft>
                <a:spcPct val="0"/>
              </a:spcAft>
              <a:buFont typeface="Times New Roman" charset="0"/>
              <a:buChar char="–"/>
            </a:pPr>
            <a:r>
              <a:rPr lang="en-GB" sz="2400" dirty="0" smtClean="0">
                <a:latin typeface="Wingdings"/>
                <a:ea typeface="Wingdings"/>
                <a:cs typeface="Wingdings"/>
              </a:rPr>
              <a:t></a:t>
            </a:r>
            <a:r>
              <a:rPr lang="en-GB" sz="2400" b="1" baseline="30000" dirty="0" smtClean="0">
                <a:latin typeface="cmsy10" pitchFamily="34" charset="0"/>
              </a:rPr>
              <a:t>I</a:t>
            </a:r>
            <a:r>
              <a:rPr lang="en-GB" sz="2400" dirty="0" smtClean="0">
                <a:ea typeface="Arial" charset="0"/>
                <a:cs typeface="Arial" charset="0"/>
              </a:rPr>
              <a:t> </a:t>
            </a:r>
            <a:r>
              <a:rPr lang="en-GB" sz="2400" dirty="0">
                <a:ea typeface="Arial" charset="0"/>
                <a:cs typeface="Arial" charset="0"/>
              </a:rPr>
              <a:t>is the </a:t>
            </a:r>
            <a:r>
              <a:rPr lang="en-GB" sz="2400" b="1" dirty="0">
                <a:solidFill>
                  <a:srgbClr val="FF9900"/>
                </a:solidFill>
                <a:ea typeface="Arial" charset="0"/>
                <a:cs typeface="Arial" charset="0"/>
              </a:rPr>
              <a:t>interpretation function </a:t>
            </a:r>
            <a:r>
              <a:rPr lang="en-GB" sz="2400" b="1" dirty="0" smtClean="0">
                <a:solidFill>
                  <a:srgbClr val="FF9900"/>
                </a:solidFill>
                <a:ea typeface="Arial" charset="0"/>
                <a:cs typeface="Arial" charset="0"/>
              </a:rPr>
              <a:t> </a:t>
            </a:r>
          </a:p>
          <a:p>
            <a:pPr marL="1144587" lvl="2" indent="-285750" defTabSz="914400">
              <a:lnSpc>
                <a:spcPct val="90000"/>
              </a:lnSpc>
              <a:spcBef>
                <a:spcPct val="0"/>
              </a:spcBef>
            </a:pPr>
            <a:r>
              <a:rPr lang="en-GB" dirty="0" smtClean="0">
                <a:ea typeface="Arial" charset="0"/>
                <a:cs typeface="Arial" charset="0"/>
              </a:rPr>
              <a:t>all individuals are members of the domain: </a:t>
            </a:r>
            <a:r>
              <a:rPr lang="en-GB" dirty="0" err="1" smtClean="0">
                <a:ea typeface="Arial" charset="0"/>
                <a:cs typeface="Arial" charset="0"/>
              </a:rPr>
              <a:t>o</a:t>
            </a:r>
            <a:r>
              <a:rPr lang="en-GB" b="1" baseline="30000" dirty="0" err="1" smtClean="0">
                <a:latin typeface="cmsy10" pitchFamily="34" charset="0"/>
              </a:rPr>
              <a:t>I</a:t>
            </a:r>
            <a:r>
              <a:rPr lang="en-GB" dirty="0" smtClean="0">
                <a:ea typeface="Arial" charset="0"/>
                <a:cs typeface="Arial" charset="0"/>
              </a:rPr>
              <a:t> </a:t>
            </a:r>
            <a:r>
              <a:rPr lang="en-US" altLang="ko-KR" dirty="0" smtClean="0">
                <a:latin typeface="Arial" charset="0"/>
                <a:cs typeface="Gulim" charset="0"/>
                <a:sym typeface="Symbol" charset="0"/>
              </a:rPr>
              <a:t> </a:t>
            </a:r>
            <a:r>
              <a:rPr lang="en-GB" dirty="0" smtClean="0">
                <a:latin typeface="Symbol" charset="2"/>
              </a:rPr>
              <a:t>D</a:t>
            </a:r>
            <a:r>
              <a:rPr lang="en-GB" b="1" baseline="30000" dirty="0" smtClean="0">
                <a:latin typeface="cmsy10" pitchFamily="34" charset="0"/>
              </a:rPr>
              <a:t>I</a:t>
            </a:r>
            <a:endParaRPr lang="en-GB" dirty="0" smtClean="0">
              <a:ea typeface="Arial" charset="0"/>
              <a:cs typeface="Arial" charset="0"/>
            </a:endParaRPr>
          </a:p>
          <a:p>
            <a:pPr marL="1144587" lvl="2" indent="-285750" defTabSz="914400">
              <a:lnSpc>
                <a:spcPct val="90000"/>
              </a:lnSpc>
              <a:spcBef>
                <a:spcPct val="0"/>
              </a:spcBef>
            </a:pPr>
            <a:r>
              <a:rPr lang="en-GB" dirty="0" smtClean="0">
                <a:ea typeface="Arial" charset="0"/>
                <a:cs typeface="Arial" charset="0"/>
              </a:rPr>
              <a:t>all classes are subsets of the domain A</a:t>
            </a:r>
            <a:r>
              <a:rPr lang="en-GB" b="1" baseline="30000" dirty="0" smtClean="0">
                <a:latin typeface="cmsy10" pitchFamily="34" charset="0"/>
              </a:rPr>
              <a:t>I</a:t>
            </a:r>
            <a:r>
              <a:rPr lang="en-GB" dirty="0" smtClean="0">
                <a:ea typeface="Arial" charset="0"/>
                <a:cs typeface="Arial" charset="0"/>
              </a:rPr>
              <a:t> </a:t>
            </a:r>
            <a:r>
              <a:rPr lang="en-ZW" sz="2000" dirty="0" smtClean="0">
                <a:sym typeface="Symbol" charset="2"/>
              </a:rPr>
              <a:t></a:t>
            </a:r>
            <a:r>
              <a:rPr lang="en-GB" dirty="0" smtClean="0">
                <a:ea typeface="Arial" charset="0"/>
                <a:cs typeface="Arial" charset="0"/>
              </a:rPr>
              <a:t> </a:t>
            </a:r>
            <a:r>
              <a:rPr lang="en-GB" dirty="0" smtClean="0">
                <a:latin typeface="Symbol" charset="2"/>
              </a:rPr>
              <a:t>D</a:t>
            </a:r>
            <a:r>
              <a:rPr lang="en-GB" b="1" baseline="30000" dirty="0" smtClean="0">
                <a:latin typeface="cmsy10" pitchFamily="34" charset="0"/>
              </a:rPr>
              <a:t>I</a:t>
            </a:r>
            <a:endParaRPr lang="en-GB" dirty="0" smtClean="0">
              <a:ea typeface="Arial" charset="0"/>
              <a:cs typeface="Arial" charset="0"/>
            </a:endParaRPr>
          </a:p>
          <a:p>
            <a:pPr marL="1144587" lvl="2" indent="-285750" defTabSz="914400">
              <a:lnSpc>
                <a:spcPct val="90000"/>
              </a:lnSpc>
              <a:spcBef>
                <a:spcPct val="0"/>
              </a:spcBef>
            </a:pPr>
            <a:r>
              <a:rPr lang="en-GB" dirty="0" smtClean="0">
                <a:ea typeface="Arial" charset="0"/>
                <a:cs typeface="Arial" charset="0"/>
              </a:rPr>
              <a:t>all properties are subsets R</a:t>
            </a:r>
            <a:r>
              <a:rPr lang="en-GB" b="1" baseline="30000" dirty="0" smtClean="0">
                <a:latin typeface="cmsy10" pitchFamily="34" charset="0"/>
              </a:rPr>
              <a:t>I</a:t>
            </a:r>
            <a:r>
              <a:rPr lang="en-GB" dirty="0" smtClean="0">
                <a:ea typeface="Arial" charset="0"/>
                <a:cs typeface="Arial" charset="0"/>
              </a:rPr>
              <a:t> </a:t>
            </a:r>
            <a:r>
              <a:rPr lang="en-ZW" sz="2000" dirty="0" smtClean="0">
                <a:sym typeface="Symbol" charset="2"/>
              </a:rPr>
              <a:t></a:t>
            </a:r>
            <a:r>
              <a:rPr lang="en-GB" dirty="0" smtClean="0">
                <a:ea typeface="Arial" charset="0"/>
                <a:cs typeface="Arial" charset="0"/>
              </a:rPr>
              <a:t> </a:t>
            </a:r>
            <a:r>
              <a:rPr lang="en-GB" dirty="0" smtClean="0">
                <a:latin typeface="Symbol" charset="2"/>
              </a:rPr>
              <a:t>D</a:t>
            </a:r>
            <a:r>
              <a:rPr lang="en-GB" b="1" baseline="30000" dirty="0" smtClean="0">
                <a:latin typeface="cmsy10" pitchFamily="34" charset="0"/>
              </a:rPr>
              <a:t>I ×</a:t>
            </a:r>
            <a:r>
              <a:rPr lang="en-GB" dirty="0" smtClean="0">
                <a:latin typeface="Symbol" charset="2"/>
              </a:rPr>
              <a:t>D</a:t>
            </a:r>
            <a:r>
              <a:rPr lang="en-GB" b="1" baseline="30000" dirty="0" smtClean="0">
                <a:latin typeface="cmsy10" pitchFamily="34" charset="0"/>
              </a:rPr>
              <a:t>I 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GB" sz="2800" dirty="0"/>
              <a:t>Axioms are used to “filter out” invalid interpretations from valid ones</a:t>
            </a:r>
          </a:p>
          <a:p>
            <a:pPr marL="742950" lvl="1" indent="-3429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GB" sz="2400" dirty="0">
                <a:ea typeface="Arial" charset="0"/>
                <a:cs typeface="Arial" charset="0"/>
                <a:sym typeface="Wingdings" charset="2"/>
              </a:rPr>
              <a:t>An interpretation I is a model for an ontology O if it satisfies all its axioms</a:t>
            </a:r>
          </a:p>
          <a:p>
            <a:pPr marL="742950" lvl="1" indent="-34290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GB" sz="2400" dirty="0">
                <a:ea typeface="Arial" charset="0"/>
                <a:cs typeface="Arial" charset="0"/>
                <a:sym typeface="Wingdings" charset="2"/>
              </a:rPr>
              <a:t>An ontology O is consistent if it has some model (valid interpretation).</a:t>
            </a:r>
          </a:p>
          <a:p>
            <a:pPr marL="287337" indent="-285750">
              <a:lnSpc>
                <a:spcPct val="90000"/>
              </a:lnSpc>
              <a:spcBef>
                <a:spcPct val="0"/>
              </a:spcBef>
            </a:pPr>
            <a:endParaRPr lang="en-GB" b="1" baseline="30000" dirty="0" smtClean="0">
              <a:latin typeface="cmsy10" pitchFamily="34" charset="0"/>
            </a:endParaRPr>
          </a:p>
          <a:p>
            <a:pPr lvl="3" defTabSz="914400">
              <a:lnSpc>
                <a:spcPct val="90000"/>
              </a:lnSpc>
              <a:buNone/>
            </a:pPr>
            <a:endParaRPr lang="en-GB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592" y="2996952"/>
            <a:ext cx="120650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024812" cy="790575"/>
          </a:xfrm>
        </p:spPr>
        <p:txBody>
          <a:bodyPr/>
          <a:lstStyle/>
          <a:p>
            <a:pPr defTabSz="914400">
              <a:buNone/>
            </a:pPr>
            <a:r>
              <a:rPr lang="en-GB" sz="3800" dirty="0" smtClean="0">
                <a:ea typeface="Arial" charset="0"/>
                <a:cs typeface="Arial" charset="0"/>
              </a:rPr>
              <a:t>Entailments of Axioms</a:t>
            </a:r>
            <a:endParaRPr lang="en-GB" sz="3800" dirty="0">
              <a:ea typeface="Arial" charset="0"/>
              <a:cs typeface="Arial" charset="0"/>
            </a:endParaRPr>
          </a:p>
        </p:txBody>
      </p:sp>
      <p:sp>
        <p:nvSpPr>
          <p:cNvPr id="695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19251" y="1371600"/>
            <a:ext cx="7067550" cy="4191000"/>
          </a:xfrm>
        </p:spPr>
        <p:txBody>
          <a:bodyPr>
            <a:normAutofit/>
          </a:bodyPr>
          <a:lstStyle/>
          <a:p>
            <a:pPr marL="342900" indent="-342900" defTabSz="9144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None/>
            </a:pPr>
            <a:endParaRPr lang="en-US" sz="2800" dirty="0" smtClean="0"/>
          </a:p>
          <a:p>
            <a:pPr marL="342900" indent="-342900" defTabSz="9144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US" sz="2800" b="1" dirty="0" smtClean="0">
                <a:solidFill>
                  <a:srgbClr val="FF9900"/>
                </a:solidFill>
              </a:rPr>
              <a:t>Entailment</a:t>
            </a:r>
            <a:r>
              <a:rPr lang="zh-CN" altLang="en-US" sz="2800" b="1" dirty="0" smtClean="0">
                <a:solidFill>
                  <a:srgbClr val="FF99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9900"/>
                </a:solidFill>
              </a:rPr>
              <a:t>(|=)</a:t>
            </a:r>
            <a:r>
              <a:rPr lang="en-US" sz="2800" dirty="0" smtClean="0"/>
              <a:t>: </a:t>
            </a:r>
            <a:r>
              <a:rPr lang="en-US" sz="2800" dirty="0"/>
              <a:t>given an axiom </a:t>
            </a:r>
            <a:r>
              <a:rPr lang="el-GR" sz="2800" dirty="0">
                <a:ea typeface="Arial" charset="0"/>
                <a:cs typeface="Arial" charset="0"/>
              </a:rPr>
              <a:t>α</a:t>
            </a:r>
            <a:r>
              <a:rPr lang="en-US" sz="2800" dirty="0"/>
              <a:t>, we say an ontology </a:t>
            </a:r>
            <a:r>
              <a:rPr lang="en-GB" sz="2800" dirty="0" smtClean="0">
                <a:latin typeface="cmsy10" pitchFamily="34" charset="0"/>
                <a:ea typeface="Arial" charset="0"/>
                <a:cs typeface="Arial" charset="0"/>
              </a:rPr>
              <a:t>O</a:t>
            </a:r>
            <a:r>
              <a:rPr lang="en-US" sz="2800" dirty="0" smtClean="0"/>
              <a:t> </a:t>
            </a:r>
            <a:r>
              <a:rPr lang="en-US" sz="2800" dirty="0"/>
              <a:t>entails the axiom </a:t>
            </a:r>
            <a:r>
              <a:rPr lang="el-GR" sz="2800" dirty="0">
                <a:ea typeface="Arial" charset="0"/>
                <a:cs typeface="Arial" charset="0"/>
              </a:rPr>
              <a:t>α</a:t>
            </a:r>
            <a:r>
              <a:rPr lang="en-US" sz="2800" dirty="0"/>
              <a:t> if and only if </a:t>
            </a:r>
            <a:r>
              <a:rPr lang="en-US" sz="2800" b="1" dirty="0">
                <a:solidFill>
                  <a:srgbClr val="FF9900"/>
                </a:solidFill>
              </a:rPr>
              <a:t>all</a:t>
            </a:r>
            <a:r>
              <a:rPr lang="en-US" sz="2800" dirty="0"/>
              <a:t> interpretation </a:t>
            </a:r>
            <a:r>
              <a:rPr lang="en-GB" sz="2800" b="1" dirty="0">
                <a:latin typeface="cmsy10" pitchFamily="34" charset="0"/>
              </a:rPr>
              <a:t>I</a:t>
            </a:r>
            <a:r>
              <a:rPr lang="en-US" sz="2800" dirty="0"/>
              <a:t> of </a:t>
            </a:r>
            <a:r>
              <a:rPr lang="en-GB" sz="2800" dirty="0">
                <a:latin typeface="cmsy10" pitchFamily="34" charset="0"/>
                <a:ea typeface="Arial" charset="0"/>
                <a:cs typeface="Arial" charset="0"/>
              </a:rPr>
              <a:t>O</a:t>
            </a:r>
            <a:r>
              <a:rPr lang="en-US" sz="2800" dirty="0"/>
              <a:t> satisfy </a:t>
            </a:r>
            <a:r>
              <a:rPr lang="el-GR" sz="2800" dirty="0">
                <a:ea typeface="Arial" charset="0"/>
                <a:cs typeface="Arial" charset="0"/>
              </a:rPr>
              <a:t>α</a:t>
            </a:r>
            <a:r>
              <a:rPr lang="en-US" sz="2800" dirty="0" smtClean="0"/>
              <a:t>.</a:t>
            </a:r>
          </a:p>
          <a:p>
            <a:pPr marL="342900" indent="-342900" defTabSz="9144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US" sz="2800" dirty="0" err="1" smtClean="0">
                <a:solidFill>
                  <a:srgbClr val="FFFFFF"/>
                </a:solidFill>
              </a:rPr>
              <a:t>TBox</a:t>
            </a:r>
            <a:r>
              <a:rPr lang="en-US" sz="2800" dirty="0" smtClean="0">
                <a:solidFill>
                  <a:srgbClr val="FFFFFF"/>
                </a:solidFill>
              </a:rPr>
              <a:t> reasoning</a:t>
            </a:r>
          </a:p>
          <a:p>
            <a:pPr marL="796925" lvl="1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class </a:t>
            </a:r>
            <a:r>
              <a:rPr lang="en-US" sz="2400" dirty="0" err="1" smtClean="0">
                <a:solidFill>
                  <a:srgbClr val="FFFFFF"/>
                </a:solidFill>
              </a:rPr>
              <a:t>satisfiability</a:t>
            </a:r>
            <a:r>
              <a:rPr lang="en-US" sz="2400" dirty="0" smtClean="0">
                <a:solidFill>
                  <a:srgbClr val="FFFFFF"/>
                </a:solidFill>
              </a:rPr>
              <a:t> checking</a:t>
            </a:r>
          </a:p>
          <a:p>
            <a:pPr marL="796925" lvl="1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US" sz="2400" dirty="0" err="1" smtClean="0">
                <a:solidFill>
                  <a:srgbClr val="FFFFFF"/>
                </a:solidFill>
              </a:rPr>
              <a:t>subsumption</a:t>
            </a:r>
            <a:r>
              <a:rPr lang="en-US" sz="2400" dirty="0" smtClean="0">
                <a:solidFill>
                  <a:srgbClr val="FFFFFF"/>
                </a:solidFill>
              </a:rPr>
              <a:t> checking</a:t>
            </a:r>
          </a:p>
          <a:p>
            <a:pPr marL="796925" lvl="1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classification</a:t>
            </a:r>
          </a:p>
          <a:p>
            <a:pPr marL="342900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US" sz="2800" dirty="0" err="1" smtClean="0">
                <a:solidFill>
                  <a:srgbClr val="FFFFFF"/>
                </a:solidFill>
              </a:rPr>
              <a:t>ABox</a:t>
            </a:r>
            <a:r>
              <a:rPr lang="en-US" sz="2800" dirty="0" smtClean="0">
                <a:solidFill>
                  <a:srgbClr val="FFFFFF"/>
                </a:solidFill>
              </a:rPr>
              <a:t> reasoning</a:t>
            </a:r>
          </a:p>
          <a:p>
            <a:pPr marL="796925" lvl="1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Instance checking</a:t>
            </a:r>
          </a:p>
          <a:p>
            <a:pPr marL="796925" lvl="1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Instance retrieval</a:t>
            </a:r>
          </a:p>
          <a:p>
            <a:pPr marL="796925" lvl="1" indent="-3429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Q</a:t>
            </a:r>
            <a:r>
              <a:rPr lang="en-US" sz="2400" dirty="0" smtClean="0">
                <a:solidFill>
                  <a:srgbClr val="FFFFFF"/>
                </a:solidFill>
              </a:rPr>
              <a:t>uery answering </a:t>
            </a:r>
            <a:endParaRPr lang="en-GB" sz="2400" dirty="0">
              <a:solidFill>
                <a:srgbClr val="FFFFFF"/>
              </a:solidFill>
            </a:endParaRPr>
          </a:p>
          <a:p>
            <a:pPr marL="342900" indent="-342900" defTabSz="9144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Char char="•"/>
            </a:pPr>
            <a:endParaRPr lang="en-GB" sz="2800" b="1" baseline="30000" dirty="0">
              <a:latin typeface="cmsy10" pitchFamily="34" charset="0"/>
            </a:endParaRPr>
          </a:p>
          <a:p>
            <a:pPr marL="742950" lvl="1" indent="-285750" defTabSz="9144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None/>
            </a:pPr>
            <a:endParaRPr lang="en-GB" sz="2400" b="1" baseline="30000" dirty="0">
              <a:latin typeface="cmsy10" pitchFamily="34" charset="0"/>
            </a:endParaRPr>
          </a:p>
          <a:p>
            <a:pPr marL="342900" indent="-342900" defTabSz="91440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Times New Roman" charset="0"/>
              <a:buNone/>
            </a:pPr>
            <a:endParaRPr lang="en-GB" sz="2800" dirty="0">
              <a:ea typeface="Arial" charset="0"/>
              <a:cs typeface="Arial" charset="0"/>
              <a:sym typeface="Wingdings" charset="2"/>
            </a:endParaRPr>
          </a:p>
        </p:txBody>
      </p:sp>
      <p:pic>
        <p:nvPicPr>
          <p:cNvPr id="6953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781175"/>
            <a:ext cx="1296988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7712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09600" y="4685933"/>
            <a:ext cx="4419600" cy="914400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247533"/>
            <a:ext cx="5181600" cy="1066800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noFill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50" y="1143000"/>
            <a:ext cx="8229600" cy="1180734"/>
          </a:xfrm>
        </p:spPr>
        <p:txBody>
          <a:bodyPr rtlCol="0">
            <a:normAutofit/>
          </a:bodyPr>
          <a:lstStyle/>
          <a:p>
            <a:pPr marL="438912" indent="-320040" eaLnBrk="1" fontAlgn="auto" hangingPunct="1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en-GB" dirty="0" smtClean="0"/>
              <a:t>Infer </a:t>
            </a:r>
            <a:r>
              <a:rPr lang="en-GB" b="1" dirty="0" smtClean="0">
                <a:ln w="1905"/>
                <a:solidFill>
                  <a:srgbClr val="00B05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implicit</a:t>
            </a:r>
            <a:r>
              <a:rPr lang="en-GB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GB" dirty="0" smtClean="0"/>
              <a:t>knowledge from </a:t>
            </a:r>
            <a:r>
              <a:rPr lang="en-GB" b="1" dirty="0" smtClean="0">
                <a:ln w="1905"/>
                <a:solidFill>
                  <a:srgbClr val="FF66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explicit </a:t>
            </a:r>
            <a:r>
              <a:rPr lang="en-GB" dirty="0" smtClean="0"/>
              <a:t>knowledge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r="6705" b="70370"/>
          <a:stretch>
            <a:fillRect/>
          </a:stretch>
        </p:blipFill>
        <p:spPr bwMode="auto">
          <a:xfrm>
            <a:off x="762000" y="2323733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t="29630" r="49651" b="45679"/>
          <a:stretch>
            <a:fillRect/>
          </a:stretch>
        </p:blipFill>
        <p:spPr bwMode="auto">
          <a:xfrm>
            <a:off x="762000" y="2857133"/>
            <a:ext cx="2590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 t="79012" r="20033"/>
          <a:stretch>
            <a:fillRect/>
          </a:stretch>
        </p:blipFill>
        <p:spPr bwMode="auto">
          <a:xfrm>
            <a:off x="838200" y="5200283"/>
            <a:ext cx="41148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505200" y="3542933"/>
            <a:ext cx="5334000" cy="914400"/>
          </a:xfrm>
          <a:prstGeom prst="rect">
            <a:avLst/>
          </a:prstGeom>
          <a:ln>
            <a:solidFill>
              <a:srgbClr val="33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noFill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t="54321" b="25926"/>
          <a:stretch>
            <a:fillRect/>
          </a:stretch>
        </p:blipFill>
        <p:spPr bwMode="auto">
          <a:xfrm>
            <a:off x="3657600" y="4076333"/>
            <a:ext cx="51450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743083"/>
            <a:ext cx="34766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ight Arrow 13"/>
          <p:cNvSpPr/>
          <p:nvPr/>
        </p:nvSpPr>
        <p:spPr>
          <a:xfrm rot="3184556">
            <a:off x="3154363" y="3254008"/>
            <a:ext cx="609600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srgbClr val="3366FF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7810006">
            <a:off x="3086100" y="4393833"/>
            <a:ext cx="609600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9" name="Right Arrow 18"/>
          <p:cNvSpPr/>
          <p:nvPr/>
        </p:nvSpPr>
        <p:spPr>
          <a:xfrm>
            <a:off x="4800600" y="4914533"/>
            <a:ext cx="533400" cy="3810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4990733"/>
            <a:ext cx="28098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3695333"/>
            <a:ext cx="40195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23" name="Title Placeholder 1"/>
          <p:cNvSpPr>
            <a:spLocks/>
          </p:cNvSpPr>
          <p:nvPr/>
        </p:nvSpPr>
        <p:spPr bwMode="auto">
          <a:xfrm>
            <a:off x="381000" y="1524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45720" anchor="ctr"/>
          <a:lstStyle/>
          <a:p>
            <a:pPr algn="ctr" eaLnBrk="0" hangingPunct="0"/>
            <a:r>
              <a:rPr lang="en-US" altLang="zh-CN" sz="3200" b="1" dirty="0" smtClean="0">
                <a:solidFill>
                  <a:schemeClr val="bg1"/>
                </a:solidFill>
                <a:latin typeface="Corbel" pitchFamily="34" charset="0"/>
              </a:rPr>
              <a:t>Schema Reasoning: Connecting Vocabulary </a:t>
            </a:r>
            <a:endParaRPr lang="en-US" altLang="zh-CN" sz="3200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7" name="Slide Number Placeholder 3"/>
          <p:cNvSpPr txBox="1">
            <a:spLocks noGrp="1"/>
          </p:cNvSpPr>
          <p:nvPr/>
        </p:nvSpPr>
        <p:spPr bwMode="auto">
          <a:xfrm>
            <a:off x="468313" y="5743208"/>
            <a:ext cx="21336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84F1DCA0-811B-443A-8FA6-721E25A1F932}" type="slidenum">
              <a:rPr lang="en-IE" altLang="zh-CN" sz="1400">
                <a:solidFill>
                  <a:schemeClr val="bg1"/>
                </a:solidFill>
                <a:latin typeface="Lucida Sans" pitchFamily="34" charset="0"/>
                <a:ea typeface="MS PGothic" pitchFamily="34" charset="-128"/>
              </a:rPr>
              <a:pPr/>
              <a:t>18</a:t>
            </a:fld>
            <a:r>
              <a:rPr lang="en-IE" altLang="zh-CN" sz="1400">
                <a:solidFill>
                  <a:schemeClr val="bg1"/>
                </a:solidFill>
                <a:latin typeface="Lucida Sans" pitchFamily="34" charset="0"/>
                <a:ea typeface="MS PGothic" pitchFamily="34" charset="-128"/>
              </a:rPr>
              <a:t> </a:t>
            </a:r>
            <a:endParaRPr lang="en-IE" altLang="zh-CN" sz="1400">
              <a:latin typeface="Lucida Sans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057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8" grpId="0" animBg="1"/>
      <p:bldP spid="14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Reasoning! Large scale?</a:t>
            </a:r>
          </a:p>
          <a:p>
            <a:r>
              <a:rPr lang="en-US" dirty="0" smtClean="0"/>
              <a:t>More data means:</a:t>
            </a:r>
          </a:p>
          <a:p>
            <a:pPr lvl="1"/>
            <a:r>
              <a:rPr lang="en-US" dirty="0" smtClean="0"/>
              <a:t> longer processing time</a:t>
            </a:r>
          </a:p>
          <a:p>
            <a:pPr lvl="1"/>
            <a:r>
              <a:rPr lang="en-US" dirty="0" smtClean="0"/>
              <a:t> main memory insufficiency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1027" name="laptop"/>
          <p:cNvSpPr>
            <a:spLocks noEditPoints="1" noChangeArrowheads="1"/>
          </p:cNvSpPr>
          <p:nvPr/>
        </p:nvSpPr>
        <p:spPr bwMode="auto">
          <a:xfrm>
            <a:off x="4648200" y="1600200"/>
            <a:ext cx="1809750" cy="1362075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C:\Users\Ilias\AppData\Local\Microsoft\Windows\Temporary Internet Files\Content.IE5\X89X27IL\MC900433834[1]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276600"/>
            <a:ext cx="914400" cy="914400"/>
          </a:xfrm>
          <a:prstGeom prst="rect">
            <a:avLst/>
          </a:prstGeom>
          <a:noFill/>
        </p:spPr>
      </p:pic>
      <p:grpSp>
        <p:nvGrpSpPr>
          <p:cNvPr id="20" name="Group 19"/>
          <p:cNvGrpSpPr/>
          <p:nvPr/>
        </p:nvGrpSpPr>
        <p:grpSpPr>
          <a:xfrm>
            <a:off x="4724400" y="3276600"/>
            <a:ext cx="1828800" cy="1828800"/>
            <a:chOff x="4724400" y="3276600"/>
            <a:chExt cx="1828800" cy="1828800"/>
          </a:xfrm>
        </p:grpSpPr>
        <p:pic>
          <p:nvPicPr>
            <p:cNvPr id="17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38800" y="32766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8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24400" y="41910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9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38800" y="4191000"/>
              <a:ext cx="914400" cy="914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>
                <a:solidFill>
                  <a:srgbClr val="EDBF53"/>
                </a:solidFill>
              </a:rPr>
              <a:t>Motivations and Overview of Background Knowledge (Jeff, </a:t>
            </a:r>
            <a:r>
              <a:rPr lang="en-US" sz="2000" b="1" dirty="0" err="1" smtClean="0">
                <a:solidFill>
                  <a:srgbClr val="EDBF53"/>
                </a:solidFill>
              </a:rPr>
              <a:t>Ilias</a:t>
            </a:r>
            <a:r>
              <a:rPr lang="en-US" sz="2000" b="1" dirty="0" smtClean="0">
                <a:solidFill>
                  <a:srgbClr val="EDBF53"/>
                </a:solidFill>
              </a:rPr>
              <a:t>)</a:t>
            </a:r>
          </a:p>
          <a:p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pPr lvl="0"/>
            <a:r>
              <a:rPr lang="en-US" sz="2000" b="1" dirty="0"/>
              <a:t>Scalable OWL 2 DL reasoning based on approximation and divide-and-conquer </a:t>
            </a:r>
            <a:r>
              <a:rPr lang="en-US" sz="2000" b="1" dirty="0" smtClean="0"/>
              <a:t>approaches (Jeff)</a:t>
            </a:r>
            <a:endParaRPr lang="en-US" sz="2000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8"/>
          </p:nvPr>
        </p:nvSpPr>
        <p:spPr>
          <a:xfrm>
            <a:off x="2362200" y="4648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/>
              <a:t>Large Scale Non-Monotonic </a:t>
            </a:r>
            <a:r>
              <a:rPr lang="en-US" sz="2000" b="1" dirty="0" smtClean="0"/>
              <a:t>Reasoning (</a:t>
            </a:r>
            <a:r>
              <a:rPr lang="en-US" sz="2000" b="1" dirty="0" err="1" smtClean="0"/>
              <a:t>Ilias</a:t>
            </a:r>
            <a:r>
              <a:rPr lang="en-US" sz="2000" b="1" dirty="0" smtClean="0"/>
              <a:t>)</a:t>
            </a:r>
            <a:endParaRPr lang="en-US" sz="2000" dirty="0"/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:10am – 9:45am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:45am – 10:30am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3775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11:00am – 11:45am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457200" y="465255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11:45am – 12:30pm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29050"/>
            <a:ext cx="6629400" cy="838200"/>
          </a:xfrm>
        </p:spPr>
        <p:txBody>
          <a:bodyPr>
            <a:normAutofit/>
          </a:bodyPr>
          <a:lstStyle/>
          <a:p>
            <a:r>
              <a:rPr lang="en-US" sz="2000" b="1" dirty="0"/>
              <a:t>Distributed Reasoning in OWL 2 EL (</a:t>
            </a:r>
            <a:r>
              <a:rPr lang="en-US" sz="2000" b="1" dirty="0" err="1"/>
              <a:t>Raghava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11" name="Right Arrow Callout 10"/>
          <p:cNvSpPr/>
          <p:nvPr/>
        </p:nvSpPr>
        <p:spPr>
          <a:xfrm>
            <a:off x="457200" y="30567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0am – 11:00am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0480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754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Supercomputer</a:t>
            </a:r>
          </a:p>
          <a:p>
            <a:pPr lvl="1"/>
            <a:r>
              <a:rPr lang="en-US" dirty="0" smtClean="0"/>
              <a:t>Single machine</a:t>
            </a:r>
          </a:p>
          <a:p>
            <a:pPr lvl="1"/>
            <a:r>
              <a:rPr lang="en-US" dirty="0" smtClean="0"/>
              <a:t>Shared memory</a:t>
            </a:r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 descr="C:\Users\Ilias\AppData\Local\Microsoft\Windows\Temporary Internet Files\Content.IE5\X89X27IL\MC900433834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447800"/>
            <a:ext cx="914400" cy="914400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4648200" y="1447800"/>
            <a:ext cx="3733800" cy="3657600"/>
            <a:chOff x="4648200" y="1447800"/>
            <a:chExt cx="3733800" cy="3657600"/>
          </a:xfrm>
        </p:grpSpPr>
        <p:pic>
          <p:nvPicPr>
            <p:cNvPr id="7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24400" y="32766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8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38800" y="32766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9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24400" y="41910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0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38800" y="41910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2" name="Picture 11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53200" y="32766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3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67600" y="32766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4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53200" y="41910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5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67600" y="41910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6" name="Picture 15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53200" y="14478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7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67600" y="14478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8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53200" y="23622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9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67600" y="23622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23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14478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24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48200" y="23622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25" name="Picture 6" descr="C:\Users\Ilias\AppData\Local\Microsoft\Windows\Temporary Internet Files\Content.IE5\X89X27IL\MC900433834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2362200"/>
              <a:ext cx="914400" cy="914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 of machines</a:t>
            </a:r>
          </a:p>
          <a:p>
            <a:r>
              <a:rPr lang="en-US" dirty="0" smtClean="0"/>
              <a:t>Distributed memory</a:t>
            </a:r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laptop"/>
          <p:cNvSpPr>
            <a:spLocks noEditPoints="1" noChangeArrowheads="1"/>
          </p:cNvSpPr>
          <p:nvPr/>
        </p:nvSpPr>
        <p:spPr bwMode="auto">
          <a:xfrm>
            <a:off x="3276600" y="1600200"/>
            <a:ext cx="1809750" cy="1362075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533400" y="1600200"/>
            <a:ext cx="7372350" cy="1371600"/>
            <a:chOff x="533400" y="1600200"/>
            <a:chExt cx="7372350" cy="1371600"/>
          </a:xfrm>
        </p:grpSpPr>
        <p:sp>
          <p:nvSpPr>
            <p:cNvPr id="21" name="Left-Right Arrow 20"/>
            <p:cNvSpPr/>
            <p:nvPr/>
          </p:nvSpPr>
          <p:spPr>
            <a:xfrm flipH="1">
              <a:off x="2557414" y="2057400"/>
              <a:ext cx="609600" cy="304800"/>
            </a:xfrm>
            <a:prstGeom prst="leftRightArrow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-Right Arrow 14"/>
            <p:cNvSpPr/>
            <p:nvPr/>
          </p:nvSpPr>
          <p:spPr>
            <a:xfrm flipH="1">
              <a:off x="5314365" y="2049843"/>
              <a:ext cx="609600" cy="304800"/>
            </a:xfrm>
            <a:prstGeom prst="leftRightArrow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laptop"/>
            <p:cNvSpPr>
              <a:spLocks noEditPoints="1" noChangeArrowheads="1"/>
            </p:cNvSpPr>
            <p:nvPr/>
          </p:nvSpPr>
          <p:spPr bwMode="auto">
            <a:xfrm>
              <a:off x="533400" y="1609725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aptop"/>
            <p:cNvSpPr>
              <a:spLocks noEditPoints="1" noChangeArrowheads="1"/>
            </p:cNvSpPr>
            <p:nvPr/>
          </p:nvSpPr>
          <p:spPr bwMode="auto">
            <a:xfrm>
              <a:off x="6096000" y="1600200"/>
              <a:ext cx="1809750" cy="1362075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developer is in full control</a:t>
            </a:r>
          </a:p>
          <a:p>
            <a:pPr lvl="1"/>
            <a:r>
              <a:rPr lang="en-US" dirty="0" smtClean="0"/>
              <a:t>shared memory and distributed memory</a:t>
            </a:r>
          </a:p>
          <a:p>
            <a:pPr lvl="1"/>
            <a:r>
              <a:rPr lang="en-US" dirty="0" smtClean="0"/>
              <a:t>allows for cost management 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low level programming</a:t>
            </a:r>
          </a:p>
          <a:p>
            <a:pPr lvl="1"/>
            <a:r>
              <a:rPr lang="en-US" dirty="0" smtClean="0"/>
              <a:t>serial to parallel is not easy</a:t>
            </a:r>
          </a:p>
          <a:p>
            <a:pPr lvl="1"/>
            <a:r>
              <a:rPr lang="en-US" dirty="0" smtClean="0"/>
              <a:t>hard to implement, change and debug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371600"/>
            <a:ext cx="34480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OpenMP</a:t>
            </a:r>
            <a:r>
              <a:rPr lang="en-US" dirty="0" smtClean="0"/>
              <a:t> (1/3)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>
                <a:solidFill>
                  <a:srgbClr val="FFC000"/>
                </a:solidFill>
              </a:rPr>
              <a:t>OpenMP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C000"/>
                </a:solidFill>
              </a:rPr>
              <a:t>Open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M</a:t>
            </a:r>
            <a:r>
              <a:rPr lang="en-US" dirty="0" smtClean="0"/>
              <a:t>ulti-</a:t>
            </a:r>
            <a:r>
              <a:rPr lang="en-US" dirty="0" smtClean="0">
                <a:solidFill>
                  <a:srgbClr val="FFC000"/>
                </a:solidFill>
              </a:rPr>
              <a:t>P</a:t>
            </a:r>
            <a:r>
              <a:rPr lang="en-US" dirty="0" smtClean="0"/>
              <a:t>rocessing</a:t>
            </a:r>
          </a:p>
          <a:p>
            <a:r>
              <a:rPr lang="en-US" dirty="0" smtClean="0"/>
              <a:t>Multi-threaded, shared memory parallelism</a:t>
            </a:r>
          </a:p>
          <a:p>
            <a:r>
              <a:rPr lang="en-US" dirty="0" smtClean="0"/>
              <a:t>Supports C and Fortran</a:t>
            </a:r>
          </a:p>
          <a:p>
            <a:pPr lvl="1"/>
            <a:r>
              <a:rPr lang="en-US" dirty="0" smtClean="0"/>
              <a:t>Oct 1997: Fortran 1.0</a:t>
            </a:r>
          </a:p>
          <a:p>
            <a:pPr lvl="1"/>
            <a:r>
              <a:rPr lang="en-US" dirty="0" smtClean="0"/>
              <a:t>Oct 1998: C/C++ 1.0</a:t>
            </a:r>
          </a:p>
          <a:p>
            <a:pPr lvl="1"/>
            <a:r>
              <a:rPr lang="en-US" dirty="0" smtClean="0"/>
              <a:t>Since 2005, API specifications for C and Fortran are released together </a:t>
            </a:r>
          </a:p>
          <a:p>
            <a:r>
              <a:rPr lang="en-US" dirty="0" smtClean="0"/>
              <a:t>Current version:  </a:t>
            </a:r>
            <a:r>
              <a:rPr lang="en-US" dirty="0" err="1" smtClean="0"/>
              <a:t>OpenMP</a:t>
            </a:r>
            <a:r>
              <a:rPr lang="en-US" dirty="0" smtClean="0"/>
              <a:t> 4.0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OpenMP</a:t>
            </a:r>
            <a:r>
              <a:rPr lang="en-US" dirty="0" smtClean="0"/>
              <a:t> (2/3)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Three basic components:</a:t>
            </a:r>
          </a:p>
          <a:p>
            <a:pPr lvl="1"/>
            <a:r>
              <a:rPr lang="en-US" dirty="0" smtClean="0"/>
              <a:t>Compiler Directives</a:t>
            </a:r>
          </a:p>
          <a:p>
            <a:pPr lvl="2"/>
            <a:r>
              <a:rPr lang="en-US" dirty="0" smtClean="0"/>
              <a:t>#</a:t>
            </a:r>
            <a:r>
              <a:rPr lang="en-US" dirty="0" err="1" smtClean="0"/>
              <a:t>pragma</a:t>
            </a:r>
            <a:r>
              <a:rPr lang="en-US" dirty="0" smtClean="0"/>
              <a:t> </a:t>
            </a:r>
            <a:r>
              <a:rPr lang="en-US" dirty="0" err="1" smtClean="0"/>
              <a:t>omp</a:t>
            </a:r>
            <a:r>
              <a:rPr lang="en-US" dirty="0" smtClean="0"/>
              <a:t> parallel</a:t>
            </a:r>
          </a:p>
          <a:p>
            <a:pPr lvl="1"/>
            <a:r>
              <a:rPr lang="en-US" dirty="0" smtClean="0"/>
              <a:t>Runtime Library Routines</a:t>
            </a:r>
          </a:p>
          <a:p>
            <a:pPr lvl="2"/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omp_get_num_threads</a:t>
            </a:r>
            <a:r>
              <a:rPr lang="en-US" dirty="0" smtClean="0"/>
              <a:t>(void)</a:t>
            </a:r>
          </a:p>
          <a:p>
            <a:pPr lvl="1"/>
            <a:r>
              <a:rPr lang="en-US" dirty="0" smtClean="0"/>
              <a:t>Environment Variables</a:t>
            </a:r>
          </a:p>
          <a:p>
            <a:pPr lvl="2"/>
            <a:r>
              <a:rPr lang="en-US" dirty="0" smtClean="0"/>
              <a:t>export OMP_NUM_THREADS=8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OpenMP</a:t>
            </a:r>
            <a:r>
              <a:rPr lang="en-US" dirty="0" smtClean="0"/>
              <a:t> (3/3)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incremental</a:t>
            </a:r>
          </a:p>
          <a:p>
            <a:pPr lvl="1"/>
            <a:r>
              <a:rPr lang="en-US" dirty="0" smtClean="0"/>
              <a:t>code works in serial/parallel without adjustments</a:t>
            </a:r>
          </a:p>
          <a:p>
            <a:pPr lvl="1"/>
            <a:r>
              <a:rPr lang="en-US" dirty="0" smtClean="0"/>
              <a:t>data decomposition is handled automatically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only shared-memory</a:t>
            </a:r>
          </a:p>
          <a:p>
            <a:pPr lvl="1"/>
            <a:r>
              <a:rPr lang="en-US" dirty="0" smtClean="0"/>
              <a:t>developer should be aware of parallelization details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GPU (1/4)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</a:rPr>
              <a:t>GPU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C000"/>
                </a:solidFill>
              </a:rPr>
              <a:t>G</a:t>
            </a:r>
            <a:r>
              <a:rPr lang="en-US" dirty="0" smtClean="0"/>
              <a:t>raphics </a:t>
            </a:r>
            <a:r>
              <a:rPr lang="en-US" dirty="0" smtClean="0">
                <a:solidFill>
                  <a:srgbClr val="FFC000"/>
                </a:solidFill>
              </a:rPr>
              <a:t>P</a:t>
            </a:r>
            <a:r>
              <a:rPr lang="en-US" dirty="0" smtClean="0"/>
              <a:t>rocessing </a:t>
            </a:r>
            <a:r>
              <a:rPr lang="en-US" dirty="0" smtClean="0">
                <a:solidFill>
                  <a:srgbClr val="FFC000"/>
                </a:solidFill>
              </a:rPr>
              <a:t>U</a:t>
            </a:r>
            <a:r>
              <a:rPr lang="en-US" dirty="0" smtClean="0"/>
              <a:t>nit</a:t>
            </a:r>
          </a:p>
          <a:p>
            <a:r>
              <a:rPr lang="en-US" dirty="0" smtClean="0"/>
              <a:t>Programming  frameworks:</a:t>
            </a:r>
          </a:p>
          <a:p>
            <a:pPr lvl="1"/>
            <a:r>
              <a:rPr lang="en-US" dirty="0" smtClean="0"/>
              <a:t>CUDA</a:t>
            </a:r>
          </a:p>
          <a:p>
            <a:pPr lvl="1"/>
            <a:r>
              <a:rPr lang="en-US" dirty="0" err="1" smtClean="0"/>
              <a:t>OpenCL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GPUs follows SIMD (</a:t>
            </a:r>
            <a:r>
              <a:rPr lang="en-US" dirty="0" smtClean="0">
                <a:solidFill>
                  <a:srgbClr val="FFC000"/>
                </a:solidFill>
              </a:rPr>
              <a:t>Single Instruction, Multiple Data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Each </a:t>
            </a:r>
            <a:r>
              <a:rPr lang="en-US" dirty="0" smtClean="0">
                <a:solidFill>
                  <a:srgbClr val="FFC000"/>
                </a:solidFill>
              </a:rPr>
              <a:t>thread</a:t>
            </a:r>
            <a:r>
              <a:rPr lang="en-US" dirty="0" smtClean="0"/>
              <a:t> operates over different data</a:t>
            </a:r>
          </a:p>
          <a:p>
            <a:pPr lvl="1"/>
            <a:r>
              <a:rPr lang="en-US" dirty="0" smtClean="0"/>
              <a:t>Each thread has local memory</a:t>
            </a:r>
          </a:p>
          <a:p>
            <a:pPr lvl="1"/>
            <a:r>
              <a:rPr lang="en-US" dirty="0" smtClean="0"/>
              <a:t>Threads are grouped into </a:t>
            </a:r>
            <a:r>
              <a:rPr lang="en-US" dirty="0" smtClean="0">
                <a:solidFill>
                  <a:srgbClr val="FFC000"/>
                </a:solidFill>
              </a:rPr>
              <a:t>thread blocks</a:t>
            </a:r>
          </a:p>
          <a:p>
            <a:pPr lvl="1"/>
            <a:r>
              <a:rPr lang="en-US" dirty="0" smtClean="0"/>
              <a:t>Each thread block has a per-block shared memory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GPU (2/4)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371600"/>
            <a:ext cx="380047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Groups of </a:t>
            </a:r>
            <a:r>
              <a:rPr lang="en-US" dirty="0" smtClean="0">
                <a:solidFill>
                  <a:srgbClr val="FFC000"/>
                </a:solidFill>
              </a:rPr>
              <a:t>thread blocks </a:t>
            </a:r>
            <a:r>
              <a:rPr lang="en-US" dirty="0" smtClean="0"/>
              <a:t>form </a:t>
            </a:r>
            <a:r>
              <a:rPr lang="en-US" dirty="0" smtClean="0">
                <a:solidFill>
                  <a:srgbClr val="FFC000"/>
                </a:solidFill>
              </a:rPr>
              <a:t>grids</a:t>
            </a:r>
            <a:endParaRPr lang="en-US" dirty="0" smtClean="0"/>
          </a:p>
          <a:p>
            <a:r>
              <a:rPr lang="en-US" dirty="0" smtClean="0"/>
              <a:t>Each grid can operate over a different set of instructions</a:t>
            </a:r>
          </a:p>
          <a:p>
            <a:r>
              <a:rPr lang="en-US" dirty="0" smtClean="0"/>
              <a:t>Grids have  access to </a:t>
            </a:r>
            <a:r>
              <a:rPr lang="en-US" dirty="0" smtClean="0">
                <a:solidFill>
                  <a:srgbClr val="FFC000"/>
                </a:solidFill>
              </a:rPr>
              <a:t>global memory</a:t>
            </a:r>
          </a:p>
          <a:p>
            <a:r>
              <a:rPr lang="en-US" dirty="0" err="1" smtClean="0"/>
              <a:t>Grobal</a:t>
            </a:r>
            <a:r>
              <a:rPr lang="en-US" dirty="0" smtClean="0"/>
              <a:t> memory is the main memory of GPU</a:t>
            </a:r>
          </a:p>
          <a:p>
            <a:r>
              <a:rPr lang="en-US" dirty="0" smtClean="0"/>
              <a:t>Host (CPU) and device (GPU) communicate using global memory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(3/4)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95800" y="1295400"/>
            <a:ext cx="4038600" cy="45259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3425" y="1362076"/>
            <a:ext cx="3914775" cy="360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GPU (4/4)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can utilize up to thousands of GPU cores</a:t>
            </a:r>
          </a:p>
          <a:p>
            <a:pPr lvl="1"/>
            <a:r>
              <a:rPr lang="en-US" dirty="0" smtClean="0"/>
              <a:t>low cost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only shared memory</a:t>
            </a:r>
          </a:p>
          <a:p>
            <a:pPr lvl="1"/>
            <a:r>
              <a:rPr lang="en-US" dirty="0" smtClean="0"/>
              <a:t>developer should be aware of parallelization details </a:t>
            </a:r>
          </a:p>
          <a:p>
            <a:pPr lvl="1"/>
            <a:r>
              <a:rPr lang="en-US" dirty="0" smtClean="0"/>
              <a:t>communication between host and device may become a bottleneck</a:t>
            </a:r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Agenda  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6"/>
          </p:nvPr>
        </p:nvSpPr>
        <p:spPr>
          <a:xfrm>
            <a:off x="2362200" y="1447800"/>
            <a:ext cx="6629400" cy="838200"/>
          </a:xfrm>
        </p:spPr>
        <p:txBody>
          <a:bodyPr>
            <a:normAutofit/>
          </a:bodyPr>
          <a:lstStyle/>
          <a:p>
            <a:r>
              <a:rPr lang="en-US" sz="2000" b="1" dirty="0"/>
              <a:t>Scalable RDFS Reasoning Using </a:t>
            </a:r>
            <a:r>
              <a:rPr lang="en-US" sz="2000" b="1" dirty="0" err="1"/>
              <a:t>MapReduce</a:t>
            </a:r>
            <a:r>
              <a:rPr lang="en-US" sz="2000" b="1" dirty="0"/>
              <a:t> (</a:t>
            </a:r>
            <a:r>
              <a:rPr lang="en-US" sz="2000" b="1" dirty="0" err="1"/>
              <a:t>Raghava</a:t>
            </a:r>
            <a:r>
              <a:rPr lang="en-US" sz="2000" b="1" dirty="0"/>
              <a:t>)</a:t>
            </a:r>
          </a:p>
          <a:p>
            <a:pPr lvl="0"/>
            <a:endParaRPr lang="en-US" sz="2000" b="1" dirty="0" smtClean="0"/>
          </a:p>
          <a:p>
            <a:endParaRPr lang="en-US" sz="2000" b="1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2362200" y="2266950"/>
            <a:ext cx="6629400" cy="838200"/>
          </a:xfrm>
        </p:spPr>
        <p:txBody>
          <a:bodyPr>
            <a:noAutofit/>
          </a:bodyPr>
          <a:lstStyle/>
          <a:p>
            <a:pPr lvl="0"/>
            <a:r>
              <a:rPr lang="en-US" sz="2000" b="1" dirty="0" smtClean="0"/>
              <a:t>Applications (</a:t>
            </a:r>
            <a:r>
              <a:rPr lang="en-US" sz="2000" b="1" dirty="0" err="1" smtClean="0"/>
              <a:t>Raghava</a:t>
            </a:r>
            <a:r>
              <a:rPr lang="en-US" sz="2000" b="1" dirty="0" smtClean="0"/>
              <a:t>, Jeff)</a:t>
            </a:r>
            <a:endParaRPr lang="en-US" sz="2000" dirty="0"/>
          </a:p>
        </p:txBody>
      </p:sp>
      <p:sp>
        <p:nvSpPr>
          <p:cNvPr id="24" name="Right Arrow Callout 23"/>
          <p:cNvSpPr/>
          <p:nvPr/>
        </p:nvSpPr>
        <p:spPr>
          <a:xfrm>
            <a:off x="457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2:00pm – 2:45pm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457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2:45pm – 3:30pm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457200" y="3894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4:00pm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– 4:45pm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886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Lesson Learned and Conclusions (</a:t>
            </a:r>
            <a:r>
              <a:rPr lang="en-US" sz="2000" b="1" dirty="0"/>
              <a:t>Jeff, </a:t>
            </a:r>
            <a:r>
              <a:rPr lang="en-US" sz="2000" b="1" dirty="0" err="1"/>
              <a:t>Raghava</a:t>
            </a:r>
            <a:r>
              <a:rPr lang="en-US" sz="2000" b="1" dirty="0"/>
              <a:t>)</a:t>
            </a:r>
            <a:endParaRPr lang="en-US" sz="2000" b="1" dirty="0"/>
          </a:p>
        </p:txBody>
      </p:sp>
      <p:sp>
        <p:nvSpPr>
          <p:cNvPr id="9" name="Right Arrow Callout 8"/>
          <p:cNvSpPr/>
          <p:nvPr/>
        </p:nvSpPr>
        <p:spPr>
          <a:xfrm>
            <a:off x="457200" y="31329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:30pm –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:00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45"/>
          <p:cNvSpPr>
            <a:spLocks noGrp="1"/>
          </p:cNvSpPr>
          <p:nvPr>
            <p:ph type="body" sz="quarter" idx="15"/>
          </p:nvPr>
        </p:nvSpPr>
        <p:spPr>
          <a:xfrm>
            <a:off x="2362200" y="3124200"/>
            <a:ext cx="6629400" cy="838200"/>
          </a:xfrm>
        </p:spPr>
        <p:txBody>
          <a:bodyPr>
            <a:normAutofit/>
          </a:bodyPr>
          <a:lstStyle/>
          <a:p>
            <a:pPr lvl="0"/>
            <a:r>
              <a:rPr lang="en-US" sz="2000" b="1" dirty="0" smtClean="0"/>
              <a:t>Coffee break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6915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MPI (1/3)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C000"/>
                </a:solidFill>
              </a:rPr>
              <a:t>MPI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FFC000"/>
                </a:solidFill>
              </a:rPr>
              <a:t>M</a:t>
            </a:r>
            <a:r>
              <a:rPr lang="en-US" dirty="0" smtClean="0"/>
              <a:t>essage </a:t>
            </a:r>
            <a:r>
              <a:rPr lang="en-US" dirty="0" smtClean="0">
                <a:solidFill>
                  <a:srgbClr val="FFC000"/>
                </a:solidFill>
              </a:rPr>
              <a:t>P</a:t>
            </a:r>
            <a:r>
              <a:rPr lang="en-US" dirty="0" smtClean="0"/>
              <a:t>assing </a:t>
            </a:r>
            <a:r>
              <a:rPr lang="en-US" dirty="0" smtClean="0">
                <a:solidFill>
                  <a:srgbClr val="FFC000"/>
                </a:solidFill>
              </a:rPr>
              <a:t>I</a:t>
            </a:r>
            <a:r>
              <a:rPr lang="en-US" dirty="0" smtClean="0"/>
              <a:t>nterface</a:t>
            </a:r>
          </a:p>
          <a:p>
            <a:r>
              <a:rPr lang="en-US" dirty="0" smtClean="0"/>
              <a:t>Specification of message passing libraries. </a:t>
            </a:r>
          </a:p>
          <a:p>
            <a:r>
              <a:rPr lang="en-US" dirty="0" smtClean="0"/>
              <a:t>May 1994: Final version of MPI-1.0 released</a:t>
            </a:r>
          </a:p>
          <a:p>
            <a:r>
              <a:rPr lang="en-US" dirty="0" smtClean="0"/>
              <a:t>Sep 2012: The MPI-3.0 standard was approved</a:t>
            </a:r>
          </a:p>
          <a:p>
            <a:r>
              <a:rPr lang="en-US" dirty="0" smtClean="0"/>
              <a:t>C, C++ and Fortran</a:t>
            </a:r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MPI (2/3)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MPI runs on distributed memory and shared memory</a:t>
            </a:r>
          </a:p>
          <a:p>
            <a:pPr lvl="1"/>
            <a:r>
              <a:rPr lang="en-US" dirty="0" smtClean="0"/>
              <a:t>applies to wide range of problems providing a certain level of abstraction</a:t>
            </a:r>
          </a:p>
          <a:p>
            <a:pPr lvl="1"/>
            <a:r>
              <a:rPr lang="en-US" dirty="0" smtClean="0"/>
              <a:t>allows for cost management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MPI (3/3)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serial to parallel is not easy</a:t>
            </a:r>
          </a:p>
          <a:p>
            <a:pPr lvl="1"/>
            <a:r>
              <a:rPr lang="en-US" dirty="0" smtClean="0"/>
              <a:t>hard to debug</a:t>
            </a:r>
          </a:p>
          <a:p>
            <a:pPr lvl="1"/>
            <a:r>
              <a:rPr lang="en-US" dirty="0" smtClean="0"/>
              <a:t>communication overhead may become a bottleneck</a:t>
            </a:r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MapReduce</a:t>
            </a:r>
            <a:r>
              <a:rPr lang="en-US" dirty="0" smtClean="0"/>
              <a:t> Paradigm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Inspired by similar primitives in LISP and other functional languages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Operates exclusively on &lt;key, value&gt; pairs</a:t>
            </a:r>
          </a:p>
          <a:p>
            <a:r>
              <a:rPr lang="en-US" dirty="0" err="1" smtClean="0"/>
              <a:t>MapReduce</a:t>
            </a:r>
            <a:r>
              <a:rPr lang="en-US" dirty="0" smtClean="0"/>
              <a:t> job:</a:t>
            </a:r>
          </a:p>
          <a:p>
            <a:pPr lvl="1"/>
            <a:r>
              <a:rPr lang="en-US" dirty="0" smtClean="0"/>
              <a:t>Map(input) → &lt;k1,v1&gt;, &lt;k2,v2&gt;, &lt;k1,v3&gt;</a:t>
            </a:r>
          </a:p>
          <a:p>
            <a:pPr lvl="1"/>
            <a:r>
              <a:rPr lang="en-US" dirty="0" smtClean="0"/>
              <a:t>Grouping/sorting → &lt;k1,&lt;v1,v3&gt;&gt;, &lt;k2,&lt;v2&gt;&gt;</a:t>
            </a:r>
          </a:p>
          <a:p>
            <a:pPr lvl="1"/>
            <a:r>
              <a:rPr lang="en-US" dirty="0" smtClean="0"/>
              <a:t>Reduce(k1,&lt;v1,v3&gt;) → output</a:t>
            </a:r>
          </a:p>
          <a:p>
            <a:pPr lvl="1"/>
            <a:r>
              <a:rPr lang="en-US" dirty="0" smtClean="0"/>
              <a:t>Reduce(k2,&lt;v2&gt;) → output</a:t>
            </a:r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MapReduce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Provides an infrastructure that takes care of</a:t>
            </a:r>
          </a:p>
          <a:p>
            <a:pPr lvl="1"/>
            <a:r>
              <a:rPr lang="en-US" dirty="0" smtClean="0"/>
              <a:t>distribution of data</a:t>
            </a:r>
          </a:p>
          <a:p>
            <a:pPr lvl="1"/>
            <a:r>
              <a:rPr lang="en-US" dirty="0" smtClean="0"/>
              <a:t>management of fault tolerance</a:t>
            </a:r>
          </a:p>
          <a:p>
            <a:pPr lvl="1"/>
            <a:r>
              <a:rPr lang="en-US" dirty="0" smtClean="0"/>
              <a:t>results collection</a:t>
            </a:r>
          </a:p>
          <a:p>
            <a:r>
              <a:rPr lang="en-US" dirty="0" smtClean="0"/>
              <a:t>For a specific problem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developer writes a few routines which are following the general interface</a:t>
            </a:r>
          </a:p>
        </p:txBody>
      </p:sp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/>
          <p:cNvSpPr>
            <a:spLocks noGrp="1"/>
          </p:cNvSpPr>
          <p:nvPr>
            <p:ph type="body" sz="half" idx="2"/>
          </p:nvPr>
        </p:nvSpPr>
        <p:spPr>
          <a:xfrm>
            <a:off x="457202" y="1219200"/>
            <a:ext cx="2855913" cy="437356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FFC000"/>
                </a:solidFill>
              </a:rPr>
              <a:t>OpenMP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C000"/>
                </a:solidFill>
              </a:rPr>
              <a:t>GPU</a:t>
            </a:r>
            <a:r>
              <a:rPr lang="en-US" dirty="0" smtClean="0"/>
              <a:t> can be used on large machines with </a:t>
            </a:r>
            <a:r>
              <a:rPr lang="en-US" dirty="0" smtClean="0">
                <a:solidFill>
                  <a:srgbClr val="FFC000"/>
                </a:solidFill>
              </a:rPr>
              <a:t>large memories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Threads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C000"/>
                </a:solidFill>
              </a:rPr>
              <a:t>MPI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FFC000"/>
                </a:solidFill>
              </a:rPr>
              <a:t>MapReduce</a:t>
            </a:r>
            <a:r>
              <a:rPr lang="en-US" dirty="0" smtClean="0"/>
              <a:t> can be implemented on a </a:t>
            </a:r>
            <a:r>
              <a:rPr lang="en-US" dirty="0" smtClean="0">
                <a:solidFill>
                  <a:srgbClr val="FFC000"/>
                </a:solidFill>
              </a:rPr>
              <a:t>cluster</a:t>
            </a:r>
            <a:r>
              <a:rPr lang="en-US" dirty="0" smtClean="0"/>
              <a:t> as well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FFC000"/>
                </a:solidFill>
              </a:rPr>
              <a:t>MapReduce</a:t>
            </a:r>
            <a:r>
              <a:rPr lang="en-US" dirty="0" smtClean="0"/>
              <a:t> is more suitable for </a:t>
            </a:r>
            <a:r>
              <a:rPr lang="en-US" dirty="0" smtClean="0">
                <a:solidFill>
                  <a:srgbClr val="FFC000"/>
                </a:solidFill>
              </a:rPr>
              <a:t>beginners</a:t>
            </a:r>
            <a:r>
              <a:rPr lang="en-US" dirty="0" smtClean="0"/>
              <a:t> in parallel programming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FFC000"/>
                </a:solidFill>
              </a:rPr>
              <a:t>OpenMP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C000"/>
                </a:solidFill>
              </a:rPr>
              <a:t>GPU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C000"/>
                </a:solidFill>
              </a:rPr>
              <a:t>MPI</a:t>
            </a:r>
            <a:r>
              <a:rPr lang="en-US" dirty="0" smtClean="0"/>
              <a:t> require </a:t>
            </a:r>
            <a:r>
              <a:rPr lang="en-US" dirty="0" smtClean="0">
                <a:solidFill>
                  <a:srgbClr val="FFC000"/>
                </a:solidFill>
              </a:rPr>
              <a:t>some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knowledge</a:t>
            </a:r>
            <a:r>
              <a:rPr lang="en-US" dirty="0" smtClean="0"/>
              <a:t> of parallel programming, while </a:t>
            </a:r>
            <a:r>
              <a:rPr lang="en-US" dirty="0" smtClean="0">
                <a:solidFill>
                  <a:srgbClr val="FFC000"/>
                </a:solidFill>
              </a:rPr>
              <a:t>Threads</a:t>
            </a:r>
            <a:r>
              <a:rPr lang="en-US" dirty="0" smtClean="0"/>
              <a:t> require a </a:t>
            </a:r>
            <a:r>
              <a:rPr lang="en-US" dirty="0" smtClean="0">
                <a:solidFill>
                  <a:srgbClr val="FFC000"/>
                </a:solidFill>
              </a:rPr>
              <a:t>deep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knowledge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Besides </a:t>
            </a:r>
            <a:r>
              <a:rPr lang="en-US" dirty="0" err="1" smtClean="0">
                <a:solidFill>
                  <a:srgbClr val="FFC000"/>
                </a:solidFill>
              </a:rPr>
              <a:t>MapReduce</a:t>
            </a:r>
            <a:r>
              <a:rPr lang="en-US" dirty="0" smtClean="0"/>
              <a:t> which was designed for </a:t>
            </a:r>
            <a:r>
              <a:rPr lang="en-US" dirty="0" smtClean="0">
                <a:solidFill>
                  <a:srgbClr val="FFC000"/>
                </a:solidFill>
              </a:rPr>
              <a:t>batch jobs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C000"/>
                </a:solidFill>
              </a:rPr>
              <a:t>all other </a:t>
            </a:r>
            <a:r>
              <a:rPr lang="en-US" dirty="0" smtClean="0"/>
              <a:t>frameworks can accommodate</a:t>
            </a:r>
            <a:r>
              <a:rPr lang="en-US" dirty="0" smtClean="0">
                <a:solidFill>
                  <a:srgbClr val="FFC000"/>
                </a:solidFill>
              </a:rPr>
              <a:t> both batch and real-time </a:t>
            </a:r>
            <a:r>
              <a:rPr lang="en-US" dirty="0" smtClean="0"/>
              <a:t>application</a:t>
            </a:r>
          </a:p>
        </p:txBody>
      </p:sp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6397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59400" y="593400"/>
            <a:ext cx="8251200" cy="457200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657600" y="1143000"/>
          <a:ext cx="5334000" cy="4663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295400"/>
                <a:gridCol w="1371600"/>
                <a:gridCol w="1295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Abstraction</a:t>
                      </a:r>
                    </a:p>
                    <a:p>
                      <a:r>
                        <a:rPr lang="en-US" baseline="0" dirty="0" smtClean="0"/>
                        <a:t>(Experience)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Application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Shared and distributed</a:t>
                      </a:r>
                      <a:r>
                        <a:rPr lang="en-US" baseline="0" dirty="0" smtClean="0"/>
                        <a:t> memory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level </a:t>
                      </a:r>
                    </a:p>
                    <a:p>
                      <a:r>
                        <a:rPr lang="en-US" dirty="0" smtClean="0"/>
                        <a:t>(Expert)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Real-time/</a:t>
                      </a:r>
                    </a:p>
                    <a:p>
                      <a:r>
                        <a:rPr lang="en-US" dirty="0" smtClean="0"/>
                        <a:t>Batch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OpenMP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Shared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</a:t>
                      </a:r>
                      <a:r>
                        <a:rPr lang="en-US" baseline="0" dirty="0" smtClean="0"/>
                        <a:t> level</a:t>
                      </a:r>
                    </a:p>
                    <a:p>
                      <a:r>
                        <a:rPr lang="en-US" baseline="0" dirty="0" smtClean="0"/>
                        <a:t>(Skilled)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Real-time/</a:t>
                      </a:r>
                    </a:p>
                    <a:p>
                      <a:r>
                        <a:rPr lang="en-US" dirty="0" smtClean="0"/>
                        <a:t>Batch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Shared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memory</a:t>
                      </a:r>
                    </a:p>
                    <a:p>
                      <a:r>
                        <a:rPr lang="en-US" dirty="0" smtClean="0"/>
                        <a:t>(GPU)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</a:t>
                      </a:r>
                      <a:r>
                        <a:rPr lang="en-US" baseline="0" dirty="0" smtClean="0"/>
                        <a:t> level</a:t>
                      </a:r>
                    </a:p>
                    <a:p>
                      <a:r>
                        <a:rPr lang="en-US" baseline="0" dirty="0" smtClean="0"/>
                        <a:t>(Skilled)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Real-time/</a:t>
                      </a:r>
                    </a:p>
                    <a:p>
                      <a:r>
                        <a:rPr lang="en-US" dirty="0" smtClean="0"/>
                        <a:t>Batch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Shared and distributed</a:t>
                      </a:r>
                      <a:r>
                        <a:rPr lang="en-US" baseline="0" dirty="0" smtClean="0"/>
                        <a:t> memory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</a:t>
                      </a:r>
                      <a:r>
                        <a:rPr lang="en-US" baseline="0" dirty="0" smtClean="0"/>
                        <a:t> level</a:t>
                      </a:r>
                    </a:p>
                    <a:p>
                      <a:r>
                        <a:rPr lang="en-US" baseline="0" dirty="0" smtClean="0"/>
                        <a:t>(Skilled)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Real-time/</a:t>
                      </a:r>
                    </a:p>
                    <a:p>
                      <a:r>
                        <a:rPr lang="en-US" dirty="0" smtClean="0"/>
                        <a:t>Batch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MapReduce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Distributed</a:t>
                      </a:r>
                      <a:r>
                        <a:rPr lang="en-US" baseline="0" dirty="0" smtClean="0"/>
                        <a:t> setting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level</a:t>
                      </a:r>
                    </a:p>
                    <a:p>
                      <a:r>
                        <a:rPr lang="en-US" dirty="0" smtClean="0"/>
                        <a:t>(Beginner)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Batch</a:t>
                      </a:r>
                      <a:r>
                        <a:rPr lang="en-US" baseline="0" dirty="0" smtClean="0"/>
                        <a:t> jobs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81000" y="1295399"/>
            <a:ext cx="8382000" cy="4267201"/>
          </a:xfrm>
          <a:prstGeom prst="rect">
            <a:avLst/>
          </a:prstGeom>
        </p:spPr>
        <p:txBody>
          <a:bodyPr/>
          <a:lstStyle>
            <a:lvl1pPr marL="173038" indent="-17303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1pPr>
            <a:lvl2pPr marL="627063" indent="-169863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2pPr>
            <a:lvl3pPr marL="10302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3pPr>
            <a:lvl4pPr marL="1482725" indent="-111125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4pPr>
            <a:lvl5pPr marL="1944688" indent="-115888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bg1">
                  <a:lumMod val="95000"/>
                </a:schemeClr>
              </a:buClr>
              <a:buSzPct val="7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pic>
        <p:nvPicPr>
          <p:cNvPr id="5" name="Picture 2" descr="C:\Users\Ilias\Desktop\IMG_13032013_1306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219200"/>
            <a:ext cx="3829050" cy="3829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394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Motivation</a:t>
            </a:r>
          </a:p>
          <a:p>
            <a:pPr lvl="1"/>
            <a:r>
              <a:rPr lang="en-GB" sz="2400" dirty="0" smtClean="0"/>
              <a:t>Why reasoning over semantic data</a:t>
            </a:r>
          </a:p>
          <a:p>
            <a:pPr lvl="1"/>
            <a:r>
              <a:rPr lang="en-GB" sz="2400" dirty="0" smtClean="0"/>
              <a:t>Why large scale reasoning</a:t>
            </a:r>
          </a:p>
          <a:p>
            <a:r>
              <a:rPr lang="en-GB" sz="2800" dirty="0" smtClean="0"/>
              <a:t>Overview</a:t>
            </a:r>
          </a:p>
          <a:p>
            <a:pPr lvl="1"/>
            <a:r>
              <a:rPr lang="en-GB" sz="2400" dirty="0" smtClean="0"/>
              <a:t>RDF reasoning</a:t>
            </a:r>
          </a:p>
          <a:p>
            <a:pPr lvl="1"/>
            <a:r>
              <a:rPr lang="en-GB" sz="2400" dirty="0" smtClean="0"/>
              <a:t>OWL reasoning</a:t>
            </a:r>
          </a:p>
          <a:p>
            <a:pPr lvl="1"/>
            <a:r>
              <a:rPr lang="en-GB" sz="2400" dirty="0" smtClean="0"/>
              <a:t>Parallelisation frameworks</a:t>
            </a:r>
          </a:p>
          <a:p>
            <a:pPr lvl="1"/>
            <a:endParaRPr lang="en-GB" sz="2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Motivation and Overview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219200"/>
            <a:ext cx="3200400" cy="3413761"/>
          </a:xfrm>
          <a:prstGeom prst="rect">
            <a:avLst/>
          </a:prstGeom>
          <a:ln w="53975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03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3400" dirty="0" smtClean="0"/>
              <a:t>Semantic data integration</a:t>
            </a:r>
            <a:endParaRPr lang="en-US" sz="3400" dirty="0"/>
          </a:p>
        </p:txBody>
      </p:sp>
      <p:pic>
        <p:nvPicPr>
          <p:cNvPr id="5" name="Picture 4" descr="Screen shot 2012-01-25 at 11.44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42432"/>
            <a:ext cx="2386361" cy="3657600"/>
          </a:xfrm>
          <a:prstGeom prst="rect">
            <a:avLst/>
          </a:prstGeom>
        </p:spPr>
      </p:pic>
      <p:pic>
        <p:nvPicPr>
          <p:cNvPr id="6" name="Picture 5" descr="Screen shot 2012-01-25 at 11.45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4309432"/>
            <a:ext cx="4571999" cy="1938968"/>
          </a:xfrm>
          <a:prstGeom prst="rect">
            <a:avLst/>
          </a:prstGeom>
        </p:spPr>
      </p:pic>
      <p:pic>
        <p:nvPicPr>
          <p:cNvPr id="7" name="Picture 6" descr="Screen shot 2012-01-25 at 11.46.4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804232"/>
            <a:ext cx="3962400" cy="2180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052851"/>
            <a:ext cx="1752600" cy="12565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3390567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Map the data onto </a:t>
            </a:r>
            <a:r>
              <a:rPr lang="en-US" sz="2400" b="1" dirty="0" smtClean="0">
                <a:solidFill>
                  <a:srgbClr val="FF6600"/>
                </a:solidFill>
              </a:rPr>
              <a:t>RDF </a:t>
            </a:r>
            <a:r>
              <a:rPr lang="en-US" sz="2400" dirty="0" smtClean="0">
                <a:solidFill>
                  <a:srgbClr val="FFFFFF"/>
                </a:solidFill>
              </a:rPr>
              <a:t>triples</a:t>
            </a:r>
            <a:r>
              <a:rPr lang="en-US" sz="2400" b="1" dirty="0" smtClean="0">
                <a:solidFill>
                  <a:srgbClr val="FFFFFF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(data unit)</a:t>
            </a:r>
            <a:endParaRPr lang="en-US" sz="2400" b="1" dirty="0">
              <a:solidFill>
                <a:srgbClr val="FF66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54503" y="1337632"/>
            <a:ext cx="245569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annotate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6600"/>
                </a:solidFill>
              </a:rPr>
              <a:t>ontological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FFFF"/>
                </a:solidFill>
              </a:rPr>
              <a:t>vocabulary 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8610600" y="6553200"/>
            <a:ext cx="1328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108000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A0AA620-25EA-AC41-B7E0-FE7A5DF6EEE2}" type="slidenum">
              <a:rPr lang="it-IT" sz="1600" b="1">
                <a:solidFill>
                  <a:srgbClr val="FF9900"/>
                </a:solidFill>
              </a:rPr>
              <a:pPr algn="r"/>
              <a:t>5</a:t>
            </a:fld>
            <a:endParaRPr lang="it-IT" sz="1600" b="1">
              <a:solidFill>
                <a:srgbClr val="FF99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514763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Perpetua" pitchFamily="18" charset="0"/>
                <a:ea typeface="+mj-ea"/>
                <a:cs typeface="+mj-cs"/>
              </a:rPr>
              <a:t>[credit: Ivan Herman]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2029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2-01-25 at 11.51.19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06012" r="-106012"/>
          <a:stretch>
            <a:fillRect/>
          </a:stretch>
        </p:blipFill>
        <p:spPr>
          <a:xfrm>
            <a:off x="-2362200" y="1447800"/>
            <a:ext cx="7696200" cy="409009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3976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Same Book in French</a:t>
            </a:r>
            <a:endParaRPr lang="en-US" dirty="0"/>
          </a:p>
        </p:txBody>
      </p:sp>
      <p:pic>
        <p:nvPicPr>
          <p:cNvPr id="7" name="Picture 6" descr="Screen shot 2012-01-25 at 11.52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533618"/>
            <a:ext cx="5132252" cy="2638581"/>
          </a:xfrm>
          <a:prstGeom prst="rect">
            <a:avLst/>
          </a:prstGeom>
        </p:spPr>
      </p:pic>
      <p:pic>
        <p:nvPicPr>
          <p:cNvPr id="8" name="Picture 7" descr="Screen shot 2012-01-25 at 11.53.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990600"/>
            <a:ext cx="4038600" cy="2257018"/>
          </a:xfrm>
          <a:prstGeom prst="rect">
            <a:avLst/>
          </a:prstGeom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8610600" y="6553200"/>
            <a:ext cx="1328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108000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A0AA620-25EA-AC41-B7E0-FE7A5DF6EEE2}" type="slidenum">
              <a:rPr lang="it-IT" sz="1600" b="1">
                <a:solidFill>
                  <a:srgbClr val="FF9900"/>
                </a:solidFill>
              </a:rPr>
              <a:pPr algn="r"/>
              <a:t>6</a:t>
            </a:fld>
            <a:endParaRPr lang="it-IT" sz="1600" b="1">
              <a:solidFill>
                <a:srgbClr val="FF99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" y="5638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Perpetua" pitchFamily="18" charset="0"/>
                <a:ea typeface="+mj-ea"/>
                <a:cs typeface="+mj-cs"/>
              </a:rPr>
              <a:t>[credit: Ivan Herman]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79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63976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Merging the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990600"/>
            <a:ext cx="8686800" cy="609600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Give me the title of the original  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well, ... « </a:t>
            </a:r>
            <a:r>
              <a:rPr lang="en-US" sz="2400" dirty="0" err="1" smtClean="0"/>
              <a:t>donnes-moi</a:t>
            </a:r>
            <a:r>
              <a:rPr lang="en-US" sz="2400" dirty="0" smtClean="0"/>
              <a:t> le </a:t>
            </a:r>
            <a:r>
              <a:rPr lang="en-US" sz="2400" dirty="0" err="1" smtClean="0"/>
              <a:t>titre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l’original</a:t>
            </a:r>
            <a:r>
              <a:rPr lang="en-US" sz="2400" dirty="0" smtClean="0"/>
              <a:t> »</a:t>
            </a:r>
            <a:endParaRPr lang="en-US" sz="2400" dirty="0"/>
          </a:p>
        </p:txBody>
      </p:sp>
      <p:pic>
        <p:nvPicPr>
          <p:cNvPr id="6" name="Picture 5" descr="Screen shot 2012-01-25 at 12.00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05000"/>
            <a:ext cx="6681723" cy="4068846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8610600" y="6553200"/>
            <a:ext cx="1328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108000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A0AA620-25EA-AC41-B7E0-FE7A5DF6EEE2}" type="slidenum">
              <a:rPr lang="it-IT" sz="1600" b="1">
                <a:solidFill>
                  <a:srgbClr val="FF9900"/>
                </a:solidFill>
              </a:rPr>
              <a:pPr algn="r"/>
              <a:t>7</a:t>
            </a:fld>
            <a:endParaRPr lang="it-IT" sz="1600" b="1">
              <a:solidFill>
                <a:srgbClr val="FF99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6019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Perpetua" pitchFamily="18" charset="0"/>
                <a:ea typeface="+mj-ea"/>
                <a:cs typeface="+mj-cs"/>
              </a:rPr>
              <a:t>[credit: Ivan Herman]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004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775575" cy="792163"/>
          </a:xfrm>
          <a:ln/>
        </p:spPr>
        <p:txBody>
          <a:bodyPr/>
          <a:lstStyle/>
          <a:p>
            <a:pPr defTabSz="449263"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 smtClean="0"/>
              <a:t>SPARQL: Standard Query Language for Semantic Data</a:t>
            </a:r>
            <a:endParaRPr lang="en-GB" dirty="0"/>
          </a:p>
        </p:txBody>
      </p:sp>
      <p:sp>
        <p:nvSpPr>
          <p:cNvPr id="764932" name="Text Box 4"/>
          <p:cNvSpPr txBox="1">
            <a:spLocks noChangeArrowheads="1"/>
          </p:cNvSpPr>
          <p:nvPr/>
        </p:nvSpPr>
        <p:spPr bwMode="auto">
          <a:xfrm>
            <a:off x="1371600" y="1676400"/>
            <a:ext cx="6477000" cy="2225867"/>
          </a:xfrm>
          <a:prstGeom prst="rect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l" defTabSz="449263">
              <a:spcBef>
                <a:spcPts val="750"/>
              </a:spcBef>
              <a:buClr>
                <a:srgbClr val="333399"/>
              </a:buClr>
              <a:buSzPct val="100000"/>
              <a:buFont typeface="Lucida Console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PREFIX 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a: http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:/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/</a:t>
            </a:r>
            <a:r>
              <a:rPr lang="en-GB" sz="1400" dirty="0" err="1" smtClean="0">
                <a:solidFill>
                  <a:schemeClr val="bg1"/>
                </a:solidFill>
                <a:latin typeface="Lucida Console" charset="0"/>
              </a:rPr>
              <a:t>www.example.com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/a/</a:t>
            </a:r>
          </a:p>
          <a:p>
            <a:pPr defTabSz="449263">
              <a:spcBef>
                <a:spcPts val="750"/>
              </a:spcBef>
              <a:buClr>
                <a:srgbClr val="333399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PREFIX 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f: http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://</a:t>
            </a:r>
            <a:r>
              <a:rPr lang="en-GB" sz="1400" dirty="0" err="1">
                <a:solidFill>
                  <a:schemeClr val="bg1"/>
                </a:solidFill>
                <a:latin typeface="Lucida Console" charset="0"/>
              </a:rPr>
              <a:t>www.example.com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/f/</a:t>
            </a:r>
          </a:p>
          <a:p>
            <a:pPr defTabSz="449263">
              <a:spcBef>
                <a:spcPts val="750"/>
              </a:spcBef>
              <a:buClr>
                <a:srgbClr val="333399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PREFIX book: &lt;http://</a:t>
            </a:r>
            <a:r>
              <a:rPr lang="en-GB" sz="1400" dirty="0" err="1">
                <a:solidFill>
                  <a:schemeClr val="bg1"/>
                </a:solidFill>
                <a:latin typeface="Lucida Console" charset="0"/>
              </a:rPr>
              <a:t>www.example.com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/book/&gt;</a:t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SELECT 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?book ?title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FROM &lt;http:/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/</a:t>
            </a:r>
            <a:r>
              <a:rPr lang="en-GB" sz="1400" dirty="0" err="1" smtClean="0">
                <a:solidFill>
                  <a:schemeClr val="bg1"/>
                </a:solidFill>
                <a:latin typeface="Lucida Console" charset="0"/>
              </a:rPr>
              <a:t>www.example.org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&gt;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WHERE {</a:t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http://... 386682 </a:t>
            </a:r>
            <a:r>
              <a:rPr lang="en-GB" sz="1400" dirty="0" err="1" smtClean="0">
                <a:solidFill>
                  <a:schemeClr val="bg1"/>
                </a:solidFill>
                <a:latin typeface="Lucida Console" charset="0"/>
              </a:rPr>
              <a:t>f:original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 ?book 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.</a:t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?book </a:t>
            </a:r>
            <a:r>
              <a:rPr lang="en-GB" sz="1400" dirty="0" err="1" smtClean="0">
                <a:solidFill>
                  <a:schemeClr val="bg1"/>
                </a:solidFill>
                <a:latin typeface="Lucida Console" charset="0"/>
              </a:rPr>
              <a:t>a:title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 ?title.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}</a:t>
            </a:r>
            <a:endParaRPr lang="en-GB" sz="14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090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639762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dirty="0" smtClean="0"/>
              <a:t>Making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Reasoning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6" name="Picture 5" descr="Screen shot 2012-01-25 at 12.00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12" y="1752600"/>
            <a:ext cx="7682788" cy="4297446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8610600" y="6553200"/>
            <a:ext cx="13287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108000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5A0AA620-25EA-AC41-B7E0-FE7A5DF6EEE2}" type="slidenum">
              <a:rPr lang="it-IT" sz="1600" b="1">
                <a:solidFill>
                  <a:srgbClr val="FF9900"/>
                </a:solidFill>
              </a:rPr>
              <a:pPr algn="r"/>
              <a:t>9</a:t>
            </a:fld>
            <a:endParaRPr lang="it-IT" sz="1600" b="1">
              <a:solidFill>
                <a:srgbClr val="FF99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60198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Perpetua" pitchFamily="18" charset="0"/>
                <a:ea typeface="+mj-ea"/>
                <a:cs typeface="+mj-cs"/>
              </a:rPr>
              <a:t>[credit: Ivan Herman]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chemeClr val="tx2">
                  <a:lumMod val="75000"/>
                </a:schemeClr>
              </a:buClr>
              <a:buSzPct val="70000"/>
            </a:pPr>
            <a:r>
              <a:rPr lang="en-US" sz="2800" dirty="0" smtClean="0">
                <a:solidFill>
                  <a:srgbClr val="FFFFFF"/>
                </a:solidFill>
              </a:rPr>
              <a:t>“</a:t>
            </a:r>
            <a:r>
              <a:rPr lang="en-US" sz="2800" dirty="0">
                <a:solidFill>
                  <a:srgbClr val="FFFFFF"/>
                </a:solidFill>
              </a:rPr>
              <a:t>give me the </a:t>
            </a:r>
            <a:r>
              <a:rPr lang="en-US" sz="2800" dirty="0" smtClean="0">
                <a:solidFill>
                  <a:srgbClr val="FFFFFF"/>
                </a:solidFill>
              </a:rPr>
              <a:t>homepage </a:t>
            </a:r>
            <a:r>
              <a:rPr lang="en-US" sz="2800" dirty="0">
                <a:solidFill>
                  <a:srgbClr val="FFFFFF"/>
                </a:solidFill>
              </a:rPr>
              <a:t>of the </a:t>
            </a:r>
            <a:r>
              <a:rPr lang="en-US" sz="2800" dirty="0" smtClean="0">
                <a:solidFill>
                  <a:srgbClr val="FFFFFF"/>
                </a:solidFill>
              </a:rPr>
              <a:t>original’s ‘auteur</a:t>
            </a:r>
            <a:r>
              <a:rPr lang="en-US" sz="2800" dirty="0">
                <a:solidFill>
                  <a:srgbClr val="FFFFFF"/>
                </a:solidFill>
              </a:rPr>
              <a:t>’”</a:t>
            </a:r>
            <a:endParaRPr lang="en-US" sz="28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3188011">
            <a:off x="3916675" y="361187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owl:sameAs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0" y="0"/>
            <a:ext cx="5257800" cy="253749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FFFF00"/>
            </a:solidFill>
            <a:round/>
            <a:headEnd/>
            <a:tailEnd/>
          </a:ln>
          <a:effectLst/>
        </p:spPr>
        <p:txBody>
          <a:bodyPr wrap="square" lIns="90000" tIns="46800" rIns="90000" bIns="46800">
            <a:prstTxWarp prst="textNoShape">
              <a:avLst/>
            </a:prstTxWarp>
            <a:spAutoFit/>
          </a:bodyPr>
          <a:lstStyle/>
          <a:p>
            <a:pPr algn="l" defTabSz="449263">
              <a:spcBef>
                <a:spcPts val="750"/>
              </a:spcBef>
              <a:buClr>
                <a:srgbClr val="333399"/>
              </a:buClr>
              <a:buSzPct val="100000"/>
              <a:buFont typeface="Lucida Console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PREFIX 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a: http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:/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/</a:t>
            </a:r>
            <a:r>
              <a:rPr lang="en-GB" sz="1400" dirty="0" err="1" smtClean="0">
                <a:solidFill>
                  <a:schemeClr val="bg1"/>
                </a:solidFill>
                <a:latin typeface="Lucida Console" charset="0"/>
              </a:rPr>
              <a:t>www.example.com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/a/</a:t>
            </a:r>
          </a:p>
          <a:p>
            <a:pPr defTabSz="449263">
              <a:spcBef>
                <a:spcPts val="750"/>
              </a:spcBef>
              <a:buClr>
                <a:srgbClr val="333399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PREFIX 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f: http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://</a:t>
            </a:r>
            <a:r>
              <a:rPr lang="en-GB" sz="1400" dirty="0" err="1">
                <a:solidFill>
                  <a:schemeClr val="bg1"/>
                </a:solidFill>
                <a:latin typeface="Lucida Console" charset="0"/>
              </a:rPr>
              <a:t>www.example.com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/f/</a:t>
            </a:r>
          </a:p>
          <a:p>
            <a:pPr defTabSz="449263">
              <a:spcBef>
                <a:spcPts val="750"/>
              </a:spcBef>
              <a:buClr>
                <a:srgbClr val="333399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PREFIX book: &lt;http://</a:t>
            </a:r>
            <a:r>
              <a:rPr lang="en-GB" sz="1400" dirty="0" err="1">
                <a:solidFill>
                  <a:schemeClr val="bg1"/>
                </a:solidFill>
                <a:latin typeface="Lucida Console" charset="0"/>
              </a:rPr>
              <a:t>www.example.com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/book/&gt;</a:t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SELECT 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?book ?homepage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FROM &lt;http:/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/</a:t>
            </a:r>
            <a:r>
              <a:rPr lang="en-GB" sz="1400" dirty="0" err="1" smtClean="0">
                <a:solidFill>
                  <a:schemeClr val="bg1"/>
                </a:solidFill>
                <a:latin typeface="Lucida Console" charset="0"/>
              </a:rPr>
              <a:t>www.example.org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&gt;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WHERE {</a:t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http://... 386682 </a:t>
            </a:r>
            <a:r>
              <a:rPr lang="en-GB" sz="1400" dirty="0" err="1" smtClean="0">
                <a:solidFill>
                  <a:schemeClr val="bg1"/>
                </a:solidFill>
                <a:latin typeface="Lucida Console" charset="0"/>
              </a:rPr>
              <a:t>f:original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 ?book 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.</a:t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?book </a:t>
            </a:r>
            <a:r>
              <a:rPr lang="en-GB" sz="1400" dirty="0" err="1" smtClean="0">
                <a:solidFill>
                  <a:schemeClr val="bg1"/>
                </a:solidFill>
                <a:latin typeface="Lucida Console" charset="0"/>
              </a:rPr>
              <a:t>f:auteur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 ?author.</a:t>
            </a: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/>
            </a:r>
            <a:br>
              <a:rPr lang="en-GB" sz="1400" dirty="0">
                <a:solidFill>
                  <a:schemeClr val="bg1"/>
                </a:solidFill>
                <a:latin typeface="Lucida Console" charset="0"/>
              </a:rPr>
            </a:b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	?author </a:t>
            </a:r>
            <a:r>
              <a:rPr lang="en-GB" sz="1400" dirty="0" err="1" smtClean="0">
                <a:solidFill>
                  <a:schemeClr val="bg1"/>
                </a:solidFill>
                <a:latin typeface="Lucida Console" charset="0"/>
              </a:rPr>
              <a:t>a:homepage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 ?homepage</a:t>
            </a:r>
          </a:p>
          <a:p>
            <a:pPr defTabSz="449263">
              <a:spcBef>
                <a:spcPts val="750"/>
              </a:spcBef>
              <a:buClr>
                <a:srgbClr val="333399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400" dirty="0">
                <a:solidFill>
                  <a:schemeClr val="bg1"/>
                </a:solidFill>
                <a:latin typeface="Lucida Console" charset="0"/>
              </a:rPr>
              <a:t>	</a:t>
            </a:r>
            <a:r>
              <a:rPr lang="en-GB" sz="1400" dirty="0" smtClean="0">
                <a:solidFill>
                  <a:schemeClr val="bg1"/>
                </a:solidFill>
                <a:latin typeface="Lucida Console" charset="0"/>
              </a:rPr>
              <a:t>}</a:t>
            </a:r>
            <a:endParaRPr lang="en-GB" sz="1400" dirty="0">
              <a:solidFill>
                <a:schemeClr val="bg1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0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 autoUpdateAnimBg="0"/>
    </p:bldLst>
  </p:timing>
</p:sld>
</file>

<file path=ppt/theme/theme1.xml><?xml version="1.0" encoding="utf-8"?>
<a:theme xmlns:a="http://schemas.openxmlformats.org/drawingml/2006/main" name="TC018572719991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Perpetua" pitchFamily="18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6AFA805-4404-47D2-A142-C3A37E84F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TC018572719991</Template>
  <TotalTime>9609</TotalTime>
  <Words>1505</Words>
  <Application>Microsoft Macintosh PowerPoint</Application>
  <PresentationFormat>On-screen Show (4:3)</PresentationFormat>
  <Paragraphs>281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TC018572719991</vt:lpstr>
      <vt:lpstr>ISWC2014 Tutorial on Large Scale Reasoning Over Semantic Data </vt:lpstr>
      <vt:lpstr>Agenda  </vt:lpstr>
      <vt:lpstr>Agenda  </vt:lpstr>
      <vt:lpstr>Motivation and Overview</vt:lpstr>
      <vt:lpstr>Semantic data integration</vt:lpstr>
      <vt:lpstr>Same Book in French</vt:lpstr>
      <vt:lpstr>Merging the Data</vt:lpstr>
      <vt:lpstr>SPARQL: Standard Query Language for Semantic Data</vt:lpstr>
      <vt:lpstr>Making Use of Reasoning </vt:lpstr>
      <vt:lpstr>The need for bridging the gap between data and queries </vt:lpstr>
      <vt:lpstr>Reasoning with RDF Schema</vt:lpstr>
      <vt:lpstr>Reasoning with RDF Schema(2)</vt:lpstr>
      <vt:lpstr>Example: Reasoning with RDF Schema  </vt:lpstr>
      <vt:lpstr>How about Primary Key</vt:lpstr>
      <vt:lpstr>OWL Profiles and Reasoning</vt:lpstr>
      <vt:lpstr>DL Interpretation and Reasoning</vt:lpstr>
      <vt:lpstr>Entailments of Axioms</vt:lpstr>
      <vt:lpstr>PowerPoint Presentation</vt:lpstr>
      <vt:lpstr>Serial</vt:lpstr>
      <vt:lpstr>Parallel</vt:lpstr>
      <vt:lpstr>Distributed</vt:lpstr>
      <vt:lpstr>Threads</vt:lpstr>
      <vt:lpstr>OpenMP (1/3)</vt:lpstr>
      <vt:lpstr>OpenMP (2/3)</vt:lpstr>
      <vt:lpstr>OpenMP (3/3)</vt:lpstr>
      <vt:lpstr>GPU (1/4)</vt:lpstr>
      <vt:lpstr>GPU (2/4)</vt:lpstr>
      <vt:lpstr>GPU (3/4)</vt:lpstr>
      <vt:lpstr>GPU (4/4)</vt:lpstr>
      <vt:lpstr>MPI (1/3)</vt:lpstr>
      <vt:lpstr>MPI (2/3)</vt:lpstr>
      <vt:lpstr>MPI (3/3)</vt:lpstr>
      <vt:lpstr>MapReduce Paradigm</vt:lpstr>
      <vt:lpstr>MapReduce Framework</vt:lpstr>
      <vt:lpstr>Summary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Ilias</dc:creator>
  <cp:lastModifiedBy>Jeff Pan</cp:lastModifiedBy>
  <cp:revision>260</cp:revision>
  <dcterms:modified xsi:type="dcterms:W3CDTF">2014-10-19T05:38:03Z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TC018572719991</vt:lpwstr>
  </property>
</Properties>
</file>